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</p:sldIdLst>
  <p:sldSz cy="5143500" cx="9144000"/>
  <p:notesSz cx="6858000" cy="9144000"/>
  <p:embeddedFontLst>
    <p:embeddedFont>
      <p:font typeface="Play"/>
      <p:regular r:id="rId133"/>
      <p:bold r:id="rId134"/>
    </p:embeddedFont>
    <p:embeddedFont>
      <p:font typeface="Roboto"/>
      <p:regular r:id="rId135"/>
      <p:bold r:id="rId136"/>
      <p:italic r:id="rId137"/>
      <p:boldItalic r:id="rId138"/>
    </p:embeddedFont>
    <p:embeddedFont>
      <p:font typeface="Montserrat"/>
      <p:regular r:id="rId139"/>
      <p:bold r:id="rId140"/>
      <p:italic r:id="rId141"/>
      <p:boldItalic r:id="rId142"/>
    </p:embeddedFont>
    <p:embeddedFont>
      <p:font typeface="Oswald SemiBold"/>
      <p:regular r:id="rId143"/>
      <p:bold r:id="rId1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569B197-FA54-4EC2-A615-4B646CCEA45B}">
  <a:tblStyle styleId="{0569B197-FA54-4EC2-A615-4B646CCEA45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CF51CFCA-FA8E-4FFB-8336-9834279ED9F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7" Type="http://schemas.openxmlformats.org/officeDocument/2006/relationships/slide" Target="slides/slide100.xml"/><Relationship Id="rId106" Type="http://schemas.openxmlformats.org/officeDocument/2006/relationships/slide" Target="slides/slide99.xml"/><Relationship Id="rId105" Type="http://schemas.openxmlformats.org/officeDocument/2006/relationships/slide" Target="slides/slide98.xml"/><Relationship Id="rId104" Type="http://schemas.openxmlformats.org/officeDocument/2006/relationships/slide" Target="slides/slide97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slide" Target="slides/slide96.xml"/><Relationship Id="rId102" Type="http://schemas.openxmlformats.org/officeDocument/2006/relationships/slide" Target="slides/slide95.xml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29" Type="http://schemas.openxmlformats.org/officeDocument/2006/relationships/slide" Target="slides/slide122.xml"/><Relationship Id="rId128" Type="http://schemas.openxmlformats.org/officeDocument/2006/relationships/slide" Target="slides/slide121.xml"/><Relationship Id="rId127" Type="http://schemas.openxmlformats.org/officeDocument/2006/relationships/slide" Target="slides/slide120.xml"/><Relationship Id="rId126" Type="http://schemas.openxmlformats.org/officeDocument/2006/relationships/slide" Target="slides/slide119.xml"/><Relationship Id="rId26" Type="http://schemas.openxmlformats.org/officeDocument/2006/relationships/slide" Target="slides/slide19.xml"/><Relationship Id="rId121" Type="http://schemas.openxmlformats.org/officeDocument/2006/relationships/slide" Target="slides/slide114.xml"/><Relationship Id="rId25" Type="http://schemas.openxmlformats.org/officeDocument/2006/relationships/slide" Target="slides/slide18.xml"/><Relationship Id="rId120" Type="http://schemas.openxmlformats.org/officeDocument/2006/relationships/slide" Target="slides/slide113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125" Type="http://schemas.openxmlformats.org/officeDocument/2006/relationships/slide" Target="slides/slide118.xml"/><Relationship Id="rId29" Type="http://schemas.openxmlformats.org/officeDocument/2006/relationships/slide" Target="slides/slide22.xml"/><Relationship Id="rId124" Type="http://schemas.openxmlformats.org/officeDocument/2006/relationships/slide" Target="slides/slide117.xml"/><Relationship Id="rId123" Type="http://schemas.openxmlformats.org/officeDocument/2006/relationships/slide" Target="slides/slide116.xml"/><Relationship Id="rId122" Type="http://schemas.openxmlformats.org/officeDocument/2006/relationships/slide" Target="slides/slide115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11" Type="http://schemas.openxmlformats.org/officeDocument/2006/relationships/slide" Target="slides/slide4.xml"/><Relationship Id="rId99" Type="http://schemas.openxmlformats.org/officeDocument/2006/relationships/slide" Target="slides/slide92.xml"/><Relationship Id="rId10" Type="http://schemas.openxmlformats.org/officeDocument/2006/relationships/slide" Target="slides/slide3.xml"/><Relationship Id="rId98" Type="http://schemas.openxmlformats.org/officeDocument/2006/relationships/slide" Target="slides/slide91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8" Type="http://schemas.openxmlformats.org/officeDocument/2006/relationships/slide" Target="slides/slide111.xml"/><Relationship Id="rId117" Type="http://schemas.openxmlformats.org/officeDocument/2006/relationships/slide" Target="slides/slide110.xml"/><Relationship Id="rId116" Type="http://schemas.openxmlformats.org/officeDocument/2006/relationships/slide" Target="slides/slide109.xml"/><Relationship Id="rId115" Type="http://schemas.openxmlformats.org/officeDocument/2006/relationships/slide" Target="slides/slide108.xml"/><Relationship Id="rId119" Type="http://schemas.openxmlformats.org/officeDocument/2006/relationships/slide" Target="slides/slide112.xml"/><Relationship Id="rId15" Type="http://schemas.openxmlformats.org/officeDocument/2006/relationships/slide" Target="slides/slide8.xml"/><Relationship Id="rId110" Type="http://schemas.openxmlformats.org/officeDocument/2006/relationships/slide" Target="slides/slide103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14" Type="http://schemas.openxmlformats.org/officeDocument/2006/relationships/slide" Target="slides/slide107.xml"/><Relationship Id="rId18" Type="http://schemas.openxmlformats.org/officeDocument/2006/relationships/slide" Target="slides/slide11.xml"/><Relationship Id="rId113" Type="http://schemas.openxmlformats.org/officeDocument/2006/relationships/slide" Target="slides/slide106.xml"/><Relationship Id="rId112" Type="http://schemas.openxmlformats.org/officeDocument/2006/relationships/slide" Target="slides/slide105.xml"/><Relationship Id="rId111" Type="http://schemas.openxmlformats.org/officeDocument/2006/relationships/slide" Target="slides/slide104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43" Type="http://schemas.openxmlformats.org/officeDocument/2006/relationships/font" Target="fonts/OswaldSemiBold-regular.fntdata"/><Relationship Id="rId142" Type="http://schemas.openxmlformats.org/officeDocument/2006/relationships/font" Target="fonts/Montserrat-boldItalic.fntdata"/><Relationship Id="rId141" Type="http://schemas.openxmlformats.org/officeDocument/2006/relationships/font" Target="fonts/Montserrat-italic.fntdata"/><Relationship Id="rId140" Type="http://schemas.openxmlformats.org/officeDocument/2006/relationships/font" Target="fonts/Montserrat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44" Type="http://schemas.openxmlformats.org/officeDocument/2006/relationships/font" Target="fonts/OswaldSemiBold-bold.fntdata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139" Type="http://schemas.openxmlformats.org/officeDocument/2006/relationships/font" Target="fonts/Montserrat-regular.fntdata"/><Relationship Id="rId138" Type="http://schemas.openxmlformats.org/officeDocument/2006/relationships/font" Target="fonts/Roboto-boldItalic.fntdata"/><Relationship Id="rId137" Type="http://schemas.openxmlformats.org/officeDocument/2006/relationships/font" Target="fonts/Roboto-italic.fntdata"/><Relationship Id="rId132" Type="http://schemas.openxmlformats.org/officeDocument/2006/relationships/slide" Target="slides/slide125.xml"/><Relationship Id="rId131" Type="http://schemas.openxmlformats.org/officeDocument/2006/relationships/slide" Target="slides/slide124.xml"/><Relationship Id="rId130" Type="http://schemas.openxmlformats.org/officeDocument/2006/relationships/slide" Target="slides/slide123.xml"/><Relationship Id="rId136" Type="http://schemas.openxmlformats.org/officeDocument/2006/relationships/font" Target="fonts/Roboto-bold.fntdata"/><Relationship Id="rId135" Type="http://schemas.openxmlformats.org/officeDocument/2006/relationships/font" Target="fonts/Roboto-regular.fntdata"/><Relationship Id="rId134" Type="http://schemas.openxmlformats.org/officeDocument/2006/relationships/font" Target="fonts/Play-bold.fntdata"/><Relationship Id="rId133" Type="http://schemas.openxmlformats.org/officeDocument/2006/relationships/font" Target="fonts/Play-regular.fntdata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c43edb40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c43edb40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c3a583fdb0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c3a583fdb0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2e27652250f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2e27652250f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2e27652250f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g2e27652250f_0_3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2e27652250f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2e27652250f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2e27652250f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g2e27652250f_0_3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2e27652250f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2e27652250f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2e27652250f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2e27652250f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2e27652250f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2e27652250f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2e27652250f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2e27652250f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2e27652250f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2e27652250f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2e27652250f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2e27652250f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c3a583fdb0_3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c3a583fdb0_3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2e27652250f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2e27652250f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2e27652250f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2e27652250f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2e27652250f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2e27652250f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2e27652250f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2e27652250f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2e27652250f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2e27652250f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2e27652250f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2e27652250f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2e27652250f_0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2e27652250f_0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2e27652250f_0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2e27652250f_0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2e27652250f_0_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2e27652250f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2e27652250f_0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2e27652250f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c3a583fdb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c3a583fdb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2e27652250f_0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2e27652250f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2e27652250f_0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g2e27652250f_0_7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2e27652250f_0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g2e27652250f_0_7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2e27652250f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g2e27652250f_0_7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2e27652250f_0_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2e27652250f_0_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2e27652250f_0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2e27652250f_0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c3c6ee09d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c3c6ee09d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c3c6c59f0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c3c6c59f0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c3a583fdb0_3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c3a583fdb0_3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c3a583fdb0_3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c3a583fdb0_3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c3a583fdb0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c3a583fdb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c3a583fdb0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c3a583fdb0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c3a583fdb0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c3a583fdb0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c3ea7f6baf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2c3ea7f6baf_1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c3a583fdb0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c3a583fdb0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c3c6ee09d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c3c6ee09d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c3c6ee09d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c3c6ee09d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c3c6ee09d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c3c6ee09d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c3c6ee09d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c3c6ee09d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c3ea7f6baf_4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c3ea7f6baf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c3ea7f6baf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c3ea7f6baf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c3ea7f6baf_4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c3ea7f6baf_4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c40caedfd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2c40caedfd8_2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c3ea7f6baf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2c3ea7f6baf_1_9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3ea7f6baf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2c3ea7f6baf_1_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e27652250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e27652250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e27652250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e27652250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e27652250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e27652250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e27652250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e27652250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e27652250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e27652250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e27652250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e27652250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e27652250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e27652250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e27652250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e27652250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e27652250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e27652250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e27652250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e27652250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c3ea7f6baf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2c3ea7f6baf_1_8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e27652250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e27652250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e27652250f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e27652250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e27652250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e27652250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e27652250f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e27652250f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e27652250f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e27652250f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e27652250f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e27652250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e27652250f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e27652250f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e27652250f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e27652250f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e27652250f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e27652250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e27652250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2e27652250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c3a583fd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c3a583fd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e27652250f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e27652250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e27652250f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e27652250f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e27652250f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e27652250f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e27652250f_0_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2e27652250f_0_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e27652250f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e27652250f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e27652250f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e27652250f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e27652250f_0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2e27652250f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e27652250f_0_8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e27652250f_0_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e27652250f_0_9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e27652250f_0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e27652250f_0_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e27652250f_0_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c3a583fdb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c3a583fdb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e27652250f_0_9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e27652250f_0_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2e27652250f_0_9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2e27652250f_0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e27652250f_0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2e27652250f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e27652250f_0_9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2e27652250f_0_9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e27652250f_0_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2e27652250f_0_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2e27652250f_0_9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2e27652250f_0_9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2e27652250f_0_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2e27652250f_0_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2e27652250f_0_9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2e27652250f_0_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e27652250f_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2e27652250f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e27652250f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2e27652250f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c3a583fdb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c3a583fdb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e27652250f_0_9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2e27652250f_0_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e27652250f_0_9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2e27652250f_0_9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e27652250f_0_9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2e27652250f_0_9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2e27652250f_0_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2e27652250f_0_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e27652250f_0_9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2e27652250f_0_9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2e27652250f_0_10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2e27652250f_0_1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e27652250f_0_1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e27652250f_0_1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2e27652250f_0_10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2e27652250f_0_1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2e27652250f_0_10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2e27652250f_0_10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2e27652250f_0_10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2e27652250f_0_10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c3a583fdb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c3a583fdb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2e27652250f_0_10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2e27652250f_0_1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2e27652250f_0_10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2e27652250f_0_1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2e27652250f_0_10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2e27652250f_0_1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2e27652250f_0_10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2e27652250f_0_1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e27652250f_0_10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2e27652250f_0_10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2e27652250f_0_10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2e27652250f_0_1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2e27652250f_0_1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2e27652250f_0_1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2e27652250f_0_1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2e27652250f_0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2e27652250f_0_1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2e27652250f_0_1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2e27652250f_0_1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2e27652250f_0_1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c3a583fdb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c3a583fdb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2e27652250f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2e27652250f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2e27652250f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2e27652250f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2e27652250f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2e27652250f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e27652250f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2e27652250f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2e27652250f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2e27652250f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2e27652250f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2e27652250f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2e27652250f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2e27652250f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2e27652250f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2e27652250f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2e27652250f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2e27652250f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2e27652250f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2e27652250f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500"/>
              <a:buNone/>
              <a:defRPr sz="15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400"/>
              <a:buNone/>
              <a:defRPr sz="14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8" name="Google Shape;12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  <a:defRPr b="0" i="0" sz="33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89.png"/><Relationship Id="rId4" Type="http://schemas.openxmlformats.org/officeDocument/2006/relationships/image" Target="../media/image83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98.png"/><Relationship Id="rId4" Type="http://schemas.openxmlformats.org/officeDocument/2006/relationships/image" Target="../media/image87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88.png"/><Relationship Id="rId4" Type="http://schemas.openxmlformats.org/officeDocument/2006/relationships/image" Target="../media/image86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97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97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93.png"/><Relationship Id="rId4" Type="http://schemas.openxmlformats.org/officeDocument/2006/relationships/image" Target="../media/image99.png"/><Relationship Id="rId5" Type="http://schemas.openxmlformats.org/officeDocument/2006/relationships/image" Target="../media/image106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03.png"/><Relationship Id="rId4" Type="http://schemas.openxmlformats.org/officeDocument/2006/relationships/image" Target="../media/image9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04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09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10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0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20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95.jp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05.jp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07.jp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5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6.png"/><Relationship Id="rId4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Relationship Id="rId6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Relationship Id="rId6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Relationship Id="rId4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Relationship Id="rId4" Type="http://schemas.openxmlformats.org/officeDocument/2006/relationships/image" Target="../media/image6.png"/><Relationship Id="rId5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5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berizaryad.ru/business/partners#form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hyperlink" Target="https://berizaryad.ru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0.png"/><Relationship Id="rId4" Type="http://schemas.openxmlformats.org/officeDocument/2006/relationships/image" Target="../media/image30.png"/><Relationship Id="rId5" Type="http://schemas.openxmlformats.org/officeDocument/2006/relationships/image" Target="../media/image5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9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25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7.png"/><Relationship Id="rId4" Type="http://schemas.openxmlformats.org/officeDocument/2006/relationships/image" Target="../media/image3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7.png"/><Relationship Id="rId4" Type="http://schemas.openxmlformats.org/officeDocument/2006/relationships/image" Target="../media/image6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8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7.png"/><Relationship Id="rId4" Type="http://schemas.openxmlformats.org/officeDocument/2006/relationships/image" Target="../media/image5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1.png"/><Relationship Id="rId4" Type="http://schemas.openxmlformats.org/officeDocument/2006/relationships/image" Target="../media/image4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6" Type="http://schemas.openxmlformats.org/officeDocument/2006/relationships/image" Target="../media/image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8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7.png"/><Relationship Id="rId4" Type="http://schemas.openxmlformats.org/officeDocument/2006/relationships/image" Target="../media/image3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6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0.png"/><Relationship Id="rId4" Type="http://schemas.openxmlformats.org/officeDocument/2006/relationships/image" Target="../media/image76.png"/><Relationship Id="rId5" Type="http://schemas.openxmlformats.org/officeDocument/2006/relationships/image" Target="../media/image72.png"/><Relationship Id="rId6" Type="http://schemas.openxmlformats.org/officeDocument/2006/relationships/image" Target="../media/image78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2.png"/><Relationship Id="rId4" Type="http://schemas.openxmlformats.org/officeDocument/2006/relationships/image" Target="../media/image80.png"/><Relationship Id="rId5" Type="http://schemas.openxmlformats.org/officeDocument/2006/relationships/image" Target="../media/image13.png"/><Relationship Id="rId6" Type="http://schemas.openxmlformats.org/officeDocument/2006/relationships/image" Target="../media/image94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1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3.png"/><Relationship Id="rId4" Type="http://schemas.openxmlformats.org/officeDocument/2006/relationships/image" Target="../media/image94.png"/><Relationship Id="rId5" Type="http://schemas.openxmlformats.org/officeDocument/2006/relationships/image" Target="../media/image79.jpg"/><Relationship Id="rId6" Type="http://schemas.openxmlformats.org/officeDocument/2006/relationships/image" Target="../media/image85.png"/><Relationship Id="rId7" Type="http://schemas.openxmlformats.org/officeDocument/2006/relationships/image" Target="../media/image74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02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4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75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90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73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92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01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02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02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0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6"/>
          <p:cNvSpPr txBox="1"/>
          <p:nvPr>
            <p:ph idx="1" type="body"/>
          </p:nvPr>
        </p:nvSpPr>
        <p:spPr>
          <a:xfrm>
            <a:off x="6795375" y="3660724"/>
            <a:ext cx="2238600" cy="1319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/>
              <a:t>Кустарев Александр 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/>
              <a:t>Бурдуков Тимофей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/>
              <a:t>Драчен Фёдор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/>
              <a:t>Зотченко Анна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/>
              <a:t>Дудин Кирилл </a:t>
            </a:r>
            <a:endParaRPr sz="1200"/>
          </a:p>
        </p:txBody>
      </p:sp>
      <p:pic>
        <p:nvPicPr>
          <p:cNvPr id="135" name="Google Shape;1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8781" y="1390173"/>
            <a:ext cx="3666450" cy="236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title"/>
          </p:nvPr>
        </p:nvSpPr>
        <p:spPr>
          <a:xfrm>
            <a:off x="302250" y="505925"/>
            <a:ext cx="32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 sz="1800">
                <a:solidFill>
                  <a:srgbClr val="00A0FA"/>
                </a:solidFill>
              </a:rPr>
              <a:t>Чем занимается компания?</a:t>
            </a:r>
            <a:endParaRPr sz="3500">
              <a:solidFill>
                <a:srgbClr val="00A0FA"/>
              </a:solidFill>
            </a:endParaRPr>
          </a:p>
        </p:txBody>
      </p:sp>
      <p:sp>
        <p:nvSpPr>
          <p:cNvPr id="216" name="Google Shape;216;p35"/>
          <p:cNvSpPr txBox="1"/>
          <p:nvPr>
            <p:ph idx="1" type="body"/>
          </p:nvPr>
        </p:nvSpPr>
        <p:spPr>
          <a:xfrm>
            <a:off x="302250" y="871875"/>
            <a:ext cx="3217800" cy="17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</a:rPr>
              <a:t>Разработка оборудования для хранения, выдачи и обслуживания </a:t>
            </a:r>
            <a:r>
              <a:rPr lang="ru" sz="1200">
                <a:solidFill>
                  <a:schemeClr val="dk1"/>
                </a:solidFill>
              </a:rPr>
              <a:t>портативных</a:t>
            </a:r>
            <a:r>
              <a:rPr lang="ru" sz="1200">
                <a:solidFill>
                  <a:schemeClr val="dk1"/>
                </a:solidFill>
              </a:rPr>
              <a:t> зарядных устройств. Оборудование собственного производства внедряется и используется в рамках реализации сервиса по предоставлению в аренду </a:t>
            </a:r>
            <a:r>
              <a:rPr lang="ru" sz="1200">
                <a:solidFill>
                  <a:schemeClr val="dk1"/>
                </a:solidFill>
              </a:rPr>
              <a:t>портативных</a:t>
            </a:r>
            <a:r>
              <a:rPr lang="ru" sz="1200">
                <a:solidFill>
                  <a:schemeClr val="dk1"/>
                </a:solidFill>
              </a:rPr>
              <a:t> зарядных устройств посредством Программного обеспечения «Бери заряд!».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grpSp>
        <p:nvGrpSpPr>
          <p:cNvPr id="217" name="Google Shape;217;p35"/>
          <p:cNvGrpSpPr/>
          <p:nvPr/>
        </p:nvGrpSpPr>
        <p:grpSpPr>
          <a:xfrm>
            <a:off x="302250" y="3122475"/>
            <a:ext cx="3000000" cy="940025"/>
            <a:chOff x="267375" y="2826825"/>
            <a:chExt cx="3000000" cy="940025"/>
          </a:xfrm>
        </p:grpSpPr>
        <p:sp>
          <p:nvSpPr>
            <p:cNvPr id="218" name="Google Shape;218;p35"/>
            <p:cNvSpPr txBox="1"/>
            <p:nvPr/>
          </p:nvSpPr>
          <p:spPr>
            <a:xfrm>
              <a:off x="267375" y="2826825"/>
              <a:ext cx="3000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b="1" lang="ru" sz="1800">
                  <a:solidFill>
                    <a:srgbClr val="00A0FA"/>
                  </a:solidFill>
                </a:rPr>
                <a:t>Для кого она работает?</a:t>
              </a:r>
              <a:endParaRPr sz="2100">
                <a:solidFill>
                  <a:srgbClr val="00A0FA"/>
                </a:solidFill>
              </a:endParaRPr>
            </a:p>
          </p:txBody>
        </p:sp>
        <p:sp>
          <p:nvSpPr>
            <p:cNvPr id="219" name="Google Shape;219;p35"/>
            <p:cNvSpPr txBox="1"/>
            <p:nvPr/>
          </p:nvSpPr>
          <p:spPr>
            <a:xfrm>
              <a:off x="267375" y="3185150"/>
              <a:ext cx="2937000" cy="58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ru" sz="1200">
                  <a:solidFill>
                    <a:schemeClr val="dk1"/>
                  </a:solidFill>
                </a:rPr>
                <a:t>А</a:t>
              </a:r>
              <a:r>
                <a:rPr lang="ru" sz="1200">
                  <a:solidFill>
                    <a:schemeClr val="dk1"/>
                  </a:solidFill>
                </a:rPr>
                <a:t>ктивные пользователи мобильных телефонов</a:t>
              </a:r>
              <a:endParaRPr sz="1200"/>
            </a:p>
          </p:txBody>
        </p:sp>
      </p:grpSp>
      <p:sp>
        <p:nvSpPr>
          <p:cNvPr id="220" name="Google Shape;220;p35"/>
          <p:cNvSpPr txBox="1"/>
          <p:nvPr/>
        </p:nvSpPr>
        <p:spPr>
          <a:xfrm>
            <a:off x="3987550" y="505925"/>
            <a:ext cx="508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1600">
                <a:solidFill>
                  <a:srgbClr val="00A0FA"/>
                </a:solidFill>
              </a:rPr>
              <a:t>Какие ключевые потребности удовлетворяет?</a:t>
            </a:r>
            <a:endParaRPr b="1" sz="1600">
              <a:solidFill>
                <a:srgbClr val="00A0FA"/>
              </a:solidFill>
            </a:endParaRPr>
          </a:p>
        </p:txBody>
      </p:sp>
      <p:sp>
        <p:nvSpPr>
          <p:cNvPr id="221" name="Google Shape;221;p35"/>
          <p:cNvSpPr txBox="1"/>
          <p:nvPr/>
        </p:nvSpPr>
        <p:spPr>
          <a:xfrm>
            <a:off x="3987550" y="937025"/>
            <a:ext cx="481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Подзарядка телефонов</a:t>
            </a:r>
            <a:endParaRPr sz="1200"/>
          </a:p>
        </p:txBody>
      </p:sp>
      <p:grpSp>
        <p:nvGrpSpPr>
          <p:cNvPr id="222" name="Google Shape;222;p35"/>
          <p:cNvGrpSpPr/>
          <p:nvPr/>
        </p:nvGrpSpPr>
        <p:grpSpPr>
          <a:xfrm>
            <a:off x="3884200" y="1706250"/>
            <a:ext cx="4733400" cy="1437600"/>
            <a:chOff x="3801425" y="1285075"/>
            <a:chExt cx="4733400" cy="1437600"/>
          </a:xfrm>
        </p:grpSpPr>
        <p:sp>
          <p:nvSpPr>
            <p:cNvPr id="223" name="Google Shape;223;p35"/>
            <p:cNvSpPr txBox="1"/>
            <p:nvPr/>
          </p:nvSpPr>
          <p:spPr>
            <a:xfrm>
              <a:off x="3904775" y="1285075"/>
              <a:ext cx="30000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b="1" lang="ru" sz="1600">
                  <a:solidFill>
                    <a:srgbClr val="00A0FA"/>
                  </a:solidFill>
                </a:rPr>
                <a:t>Почему компания успешна.</a:t>
              </a:r>
              <a:endParaRPr sz="1600">
                <a:solidFill>
                  <a:srgbClr val="00A0FA"/>
                </a:solidFill>
              </a:endParaRPr>
            </a:p>
          </p:txBody>
        </p:sp>
        <p:sp>
          <p:nvSpPr>
            <p:cNvPr id="224" name="Google Shape;224;p35"/>
            <p:cNvSpPr txBox="1"/>
            <p:nvPr/>
          </p:nvSpPr>
          <p:spPr>
            <a:xfrm>
              <a:off x="3801425" y="1716175"/>
              <a:ext cx="4733400" cy="100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AutoNum type="arabicPeriod"/>
              </a:pPr>
              <a:r>
                <a:rPr lang="ru" sz="1200">
                  <a:solidFill>
                    <a:schemeClr val="dk1"/>
                  </a:solidFill>
                </a:rPr>
                <a:t>У</a:t>
              </a:r>
              <a:r>
                <a:rPr lang="ru" sz="1200">
                  <a:solidFill>
                    <a:schemeClr val="dk1"/>
                  </a:solidFill>
                </a:rPr>
                <a:t>добный сервис </a:t>
              </a:r>
              <a:endParaRPr sz="1200">
                <a:solidFill>
                  <a:schemeClr val="dk1"/>
                </a:solidFill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AutoNum type="arabicPeriod"/>
              </a:pPr>
              <a:r>
                <a:rPr lang="ru" sz="1200">
                  <a:solidFill>
                    <a:schemeClr val="dk1"/>
                  </a:solidFill>
                </a:rPr>
                <a:t>Понятное мобильное приложение </a:t>
              </a:r>
              <a:endParaRPr sz="1200">
                <a:solidFill>
                  <a:schemeClr val="dk1"/>
                </a:solidFill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AutoNum type="arabicPeriod"/>
              </a:pPr>
              <a:r>
                <a:rPr lang="ru" sz="1200">
                  <a:solidFill>
                    <a:schemeClr val="dk1"/>
                  </a:solidFill>
                </a:rPr>
                <a:t>Решает проблему питания мобильных устройств </a:t>
              </a:r>
              <a:endParaRPr sz="1200">
                <a:solidFill>
                  <a:schemeClr val="dk1"/>
                </a:solidFill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AutoNum type="arabicPeriod"/>
              </a:pPr>
              <a:r>
                <a:rPr lang="ru" sz="1200">
                  <a:solidFill>
                    <a:schemeClr val="dk1"/>
                  </a:solidFill>
                </a:rPr>
                <a:t>Предоставляет свободу перемещения </a:t>
              </a:r>
              <a:endParaRPr sz="1200">
                <a:solidFill>
                  <a:schemeClr val="dk1"/>
                </a:solidFill>
              </a:endParaRPr>
            </a:p>
          </p:txBody>
        </p:sp>
      </p:grpSp>
      <p:sp>
        <p:nvSpPr>
          <p:cNvPr id="225" name="Google Shape;225;p35"/>
          <p:cNvSpPr txBox="1"/>
          <p:nvPr/>
        </p:nvSpPr>
        <p:spPr>
          <a:xfrm>
            <a:off x="3987550" y="31224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1600">
                <a:solidFill>
                  <a:srgbClr val="00A0FA"/>
                </a:solidFill>
              </a:rPr>
              <a:t>Как она этого добивается?</a:t>
            </a:r>
            <a:endParaRPr sz="1600">
              <a:solidFill>
                <a:srgbClr val="00A0FA"/>
              </a:solidFill>
            </a:endParaRPr>
          </a:p>
        </p:txBody>
      </p:sp>
      <p:sp>
        <p:nvSpPr>
          <p:cNvPr id="226" name="Google Shape;226;p35"/>
          <p:cNvSpPr txBox="1"/>
          <p:nvPr/>
        </p:nvSpPr>
        <p:spPr>
          <a:xfrm>
            <a:off x="3884200" y="3553575"/>
            <a:ext cx="55377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 sz="1200">
                <a:solidFill>
                  <a:schemeClr val="dk1"/>
                </a:solidFill>
              </a:rPr>
              <a:t>“Ленивая” франшиза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7" name="Google Shape;227;p35"/>
          <p:cNvSpPr txBox="1"/>
          <p:nvPr/>
        </p:nvSpPr>
        <p:spPr>
          <a:xfrm>
            <a:off x="1201950" y="4585700"/>
            <a:ext cx="674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</a:rPr>
              <a:t>Мы делаем жизнь людей проще: мы заряжаем их телефоны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28" name="Google Shape;228;p35"/>
          <p:cNvSpPr txBox="1"/>
          <p:nvPr/>
        </p:nvSpPr>
        <p:spPr>
          <a:xfrm>
            <a:off x="302250" y="0"/>
            <a:ext cx="116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</a:rPr>
              <a:t>Миссия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25"/>
          <p:cNvSpPr txBox="1"/>
          <p:nvPr>
            <p:ph type="title"/>
          </p:nvPr>
        </p:nvSpPr>
        <p:spPr>
          <a:xfrm>
            <a:off x="0" y="88900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Объем продаж в точке безубыточности </a:t>
            </a:r>
            <a:endParaRPr/>
          </a:p>
        </p:txBody>
      </p:sp>
      <p:sp>
        <p:nvSpPr>
          <p:cNvPr id="985" name="Google Shape;985;p125"/>
          <p:cNvSpPr txBox="1"/>
          <p:nvPr>
            <p:ph idx="1" type="body"/>
          </p:nvPr>
        </p:nvSpPr>
        <p:spPr>
          <a:xfrm>
            <a:off x="311700" y="3857625"/>
            <a:ext cx="8520600" cy="572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Общие расходы = 1 694 692 000 руб.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986" name="Google Shape;986;p125"/>
          <p:cNvGrpSpPr/>
          <p:nvPr/>
        </p:nvGrpSpPr>
        <p:grpSpPr>
          <a:xfrm>
            <a:off x="0" y="779907"/>
            <a:ext cx="9143999" cy="2492436"/>
            <a:chOff x="0" y="572707"/>
            <a:chExt cx="9143999" cy="2492436"/>
          </a:xfrm>
        </p:grpSpPr>
        <p:pic>
          <p:nvPicPr>
            <p:cNvPr id="987" name="Google Shape;987;p1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572707"/>
              <a:ext cx="9143999" cy="24924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8" name="Google Shape;988;p1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6025" y="789024"/>
              <a:ext cx="2408700" cy="747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89" name="Google Shape;989;p125"/>
          <p:cNvSpPr txBox="1"/>
          <p:nvPr/>
        </p:nvSpPr>
        <p:spPr>
          <a:xfrm>
            <a:off x="311700" y="4312100"/>
            <a:ext cx="594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Продажи за 2023 г. = ~1.3 млрд. руб.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Текущие акции и скидки</a:t>
            </a:r>
            <a:endParaRPr/>
          </a:p>
        </p:txBody>
      </p:sp>
      <p:grpSp>
        <p:nvGrpSpPr>
          <p:cNvPr id="995" name="Google Shape;995;p126"/>
          <p:cNvGrpSpPr/>
          <p:nvPr/>
        </p:nvGrpSpPr>
        <p:grpSpPr>
          <a:xfrm>
            <a:off x="628650" y="1369259"/>
            <a:ext cx="7886700" cy="3263384"/>
            <a:chOff x="0" y="53"/>
            <a:chExt cx="10515600" cy="4351179"/>
          </a:xfrm>
        </p:grpSpPr>
        <p:sp>
          <p:nvSpPr>
            <p:cNvPr id="996" name="Google Shape;996;p126"/>
            <p:cNvSpPr/>
            <p:nvPr/>
          </p:nvSpPr>
          <p:spPr>
            <a:xfrm rot="5400000">
              <a:off x="6301649" y="-2303640"/>
              <a:ext cx="1698000" cy="672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AD1D8">
                <a:alpha val="89800"/>
              </a:srgbClr>
            </a:solidFill>
            <a:ln cap="flat" cmpd="sng" w="19050">
              <a:solidFill>
                <a:srgbClr val="CAD1D8">
                  <a:alpha val="8980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26"/>
            <p:cNvSpPr txBox="1"/>
            <p:nvPr/>
          </p:nvSpPr>
          <p:spPr>
            <a:xfrm>
              <a:off x="3785616" y="295201"/>
              <a:ext cx="6647100" cy="15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-171450" lvl="1" marL="1778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Char char="•"/>
              </a:pPr>
              <a:r>
                <a:rPr b="0" i="0" lang="ru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250 рублей в неделю, первый месяц, затем 300 рублей в неделю </a:t>
              </a:r>
              <a:endParaRPr sz="1100"/>
            </a:p>
            <a:p>
              <a:pPr indent="-171450" lvl="1" marL="177800" marR="0" rtl="0" algn="l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Char char="•"/>
              </a:pPr>
              <a:r>
                <a:rPr b="0" i="0" lang="ru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Можно брать пауэрбанк 7 раз в течении 7 дней </a:t>
              </a:r>
              <a:endParaRPr sz="1100"/>
            </a:p>
            <a:p>
              <a:pPr indent="-171450" lvl="1" marL="177800" marR="0" rtl="0" algn="l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Char char="•"/>
              </a:pPr>
              <a:r>
                <a:rPr b="0" i="0" lang="ru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 аренда – это взять и сдать заряд 1 раз в течении 24 часов </a:t>
              </a:r>
              <a:endParaRPr sz="1100"/>
            </a:p>
          </p:txBody>
        </p:sp>
        <p:sp>
          <p:nvSpPr>
            <p:cNvPr id="998" name="Google Shape;998;p126"/>
            <p:cNvSpPr/>
            <p:nvPr/>
          </p:nvSpPr>
          <p:spPr>
            <a:xfrm>
              <a:off x="0" y="53"/>
              <a:ext cx="3785700" cy="21225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26"/>
            <p:cNvSpPr txBox="1"/>
            <p:nvPr/>
          </p:nvSpPr>
          <p:spPr>
            <a:xfrm>
              <a:off x="103614" y="103667"/>
              <a:ext cx="3578400" cy="191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1425" lIns="102875" spcFirstLastPara="1" rIns="102875" wrap="square" tIns="5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Arial"/>
                <a:buNone/>
              </a:pPr>
              <a:r>
                <a:rPr b="0" i="0" lang="ru" sz="2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Еженедельная подписка </a:t>
              </a:r>
              <a:endParaRPr sz="1100"/>
            </a:p>
          </p:txBody>
        </p:sp>
        <p:sp>
          <p:nvSpPr>
            <p:cNvPr id="1000" name="Google Shape;1000;p126"/>
            <p:cNvSpPr/>
            <p:nvPr/>
          </p:nvSpPr>
          <p:spPr>
            <a:xfrm rot="5400000">
              <a:off x="6301649" y="-74962"/>
              <a:ext cx="1698000" cy="672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AD1D8">
                <a:alpha val="89800"/>
              </a:srgbClr>
            </a:solidFill>
            <a:ln cap="flat" cmpd="sng" w="19050">
              <a:solidFill>
                <a:srgbClr val="CAD1D8">
                  <a:alpha val="8980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26"/>
            <p:cNvSpPr txBox="1"/>
            <p:nvPr/>
          </p:nvSpPr>
          <p:spPr>
            <a:xfrm>
              <a:off x="3785616" y="2523880"/>
              <a:ext cx="6647100" cy="15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-171450" lvl="1" marL="1778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Char char="•"/>
              </a:pPr>
              <a:r>
                <a:rPr b="0" i="0" lang="ru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100 бонусов другу при регистрации по промокоду </a:t>
              </a:r>
              <a:endParaRPr sz="1100"/>
            </a:p>
            <a:p>
              <a:pPr indent="-171450" lvl="1" marL="177800" marR="0" rtl="0" algn="l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Char char="•"/>
              </a:pPr>
              <a:r>
                <a:rPr b="0" i="0" lang="ru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100 бонусов на счет, когда друг потратит первые 100 рублей</a:t>
              </a:r>
              <a:endParaRPr sz="1100"/>
            </a:p>
          </p:txBody>
        </p:sp>
        <p:sp>
          <p:nvSpPr>
            <p:cNvPr id="1002" name="Google Shape;1002;p126"/>
            <p:cNvSpPr/>
            <p:nvPr/>
          </p:nvSpPr>
          <p:spPr>
            <a:xfrm>
              <a:off x="0" y="2228732"/>
              <a:ext cx="3785700" cy="21225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26"/>
            <p:cNvSpPr txBox="1"/>
            <p:nvPr/>
          </p:nvSpPr>
          <p:spPr>
            <a:xfrm>
              <a:off x="103614" y="2332346"/>
              <a:ext cx="3578400" cy="191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1425" lIns="102875" spcFirstLastPara="1" rIns="102875" wrap="square" tIns="5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Arial"/>
                <a:buNone/>
              </a:pPr>
              <a:r>
                <a:rPr b="0" i="0" lang="ru" sz="2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Реферальная программа </a:t>
              </a:r>
              <a:endParaRPr sz="1100"/>
            </a:p>
          </p:txBody>
        </p:sp>
      </p:grp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27"/>
          <p:cNvSpPr txBox="1"/>
          <p:nvPr>
            <p:ph idx="1" type="body"/>
          </p:nvPr>
        </p:nvSpPr>
        <p:spPr>
          <a:xfrm>
            <a:off x="415950" y="2143200"/>
            <a:ext cx="8520600" cy="1908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</a:rPr>
              <a:t>Объем продаж в точке безубыточности = 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2100">
                <a:solidFill>
                  <a:srgbClr val="FF0000"/>
                </a:solidFill>
              </a:rPr>
              <a:t>33000</a:t>
            </a:r>
            <a:r>
              <a:rPr lang="ru" sz="2100">
                <a:solidFill>
                  <a:schemeClr val="dk1"/>
                </a:solidFill>
              </a:rPr>
              <a:t> активных пользователей в день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2100">
                <a:solidFill>
                  <a:srgbClr val="FF0000"/>
                </a:solidFill>
              </a:rPr>
              <a:t>ИЛИ</a:t>
            </a:r>
            <a:endParaRPr b="1" sz="21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2100">
                <a:solidFill>
                  <a:srgbClr val="FF0000"/>
                </a:solidFill>
              </a:rPr>
              <a:t>394</a:t>
            </a:r>
            <a:r>
              <a:rPr lang="ru" sz="2100">
                <a:solidFill>
                  <a:schemeClr val="dk1"/>
                </a:solidFill>
              </a:rPr>
              <a:t> франшизы 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1009" name="Google Shape;1009;p127"/>
          <p:cNvSpPr txBox="1"/>
          <p:nvPr/>
        </p:nvSpPr>
        <p:spPr>
          <a:xfrm>
            <a:off x="415950" y="197050"/>
            <a:ext cx="3044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За 2023 г.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010" name="Google Shape;1010;p127"/>
          <p:cNvSpPr txBox="1"/>
          <p:nvPr/>
        </p:nvSpPr>
        <p:spPr>
          <a:xfrm>
            <a:off x="415950" y="967275"/>
            <a:ext cx="76545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Д</a:t>
            </a:r>
            <a:r>
              <a:rPr lang="ru" sz="2100">
                <a:solidFill>
                  <a:schemeClr val="dk1"/>
                </a:solidFill>
              </a:rPr>
              <a:t>оходы в точке безубыточности = </a:t>
            </a:r>
            <a:r>
              <a:rPr lang="ru" sz="2100">
                <a:solidFill>
                  <a:srgbClr val="FF0000"/>
                </a:solidFill>
              </a:rPr>
              <a:t>1 694 692 000 руб.</a:t>
            </a:r>
            <a:endParaRPr sz="21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2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Возможные акции </a:t>
            </a:r>
            <a:endParaRPr/>
          </a:p>
        </p:txBody>
      </p:sp>
      <p:grpSp>
        <p:nvGrpSpPr>
          <p:cNvPr id="1016" name="Google Shape;1016;p128"/>
          <p:cNvGrpSpPr/>
          <p:nvPr/>
        </p:nvGrpSpPr>
        <p:grpSpPr>
          <a:xfrm>
            <a:off x="628650" y="1369259"/>
            <a:ext cx="7886700" cy="3263384"/>
            <a:chOff x="0" y="53"/>
            <a:chExt cx="10515600" cy="4351179"/>
          </a:xfrm>
        </p:grpSpPr>
        <p:sp>
          <p:nvSpPr>
            <p:cNvPr id="1017" name="Google Shape;1017;p128"/>
            <p:cNvSpPr/>
            <p:nvPr/>
          </p:nvSpPr>
          <p:spPr>
            <a:xfrm rot="5400000">
              <a:off x="6301649" y="-2303640"/>
              <a:ext cx="1698000" cy="672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AD1D8">
                <a:alpha val="89800"/>
              </a:srgbClr>
            </a:solidFill>
            <a:ln cap="flat" cmpd="sng" w="19050">
              <a:solidFill>
                <a:srgbClr val="CAD1D8">
                  <a:alpha val="8980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28"/>
            <p:cNvSpPr txBox="1"/>
            <p:nvPr/>
          </p:nvSpPr>
          <p:spPr>
            <a:xfrm>
              <a:off x="3785616" y="295201"/>
              <a:ext cx="6647100" cy="15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-127000" lvl="1" marL="1270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Char char="•"/>
              </a:pPr>
              <a:r>
                <a:rPr b="0" i="0" lang="ru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Возможность подтвердить статус студента с помощью Госуслуг</a:t>
              </a:r>
              <a:endParaRPr sz="1100"/>
            </a:p>
            <a:p>
              <a:pPr indent="-127000" lvl="1" marL="127000" marR="0" rtl="0" algn="l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Char char="•"/>
              </a:pPr>
              <a:r>
                <a:rPr b="0" i="0" lang="ru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Постоянная скидка на использование 15%</a:t>
              </a:r>
              <a:endParaRPr sz="1100"/>
            </a:p>
          </p:txBody>
        </p:sp>
        <p:sp>
          <p:nvSpPr>
            <p:cNvPr id="1019" name="Google Shape;1019;p128"/>
            <p:cNvSpPr/>
            <p:nvPr/>
          </p:nvSpPr>
          <p:spPr>
            <a:xfrm>
              <a:off x="0" y="53"/>
              <a:ext cx="3785700" cy="21225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28"/>
            <p:cNvSpPr txBox="1"/>
            <p:nvPr/>
          </p:nvSpPr>
          <p:spPr>
            <a:xfrm>
              <a:off x="103614" y="103667"/>
              <a:ext cx="3578400" cy="191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575" lIns="97150" spcFirstLastPara="1" rIns="97150" wrap="square" tIns="4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Arial"/>
                <a:buNone/>
              </a:pPr>
              <a:r>
                <a:rPr b="0" i="0" lang="ru" sz="2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Скидка студентам</a:t>
              </a:r>
              <a:endParaRPr sz="1100"/>
            </a:p>
          </p:txBody>
        </p:sp>
        <p:sp>
          <p:nvSpPr>
            <p:cNvPr id="1021" name="Google Shape;1021;p128"/>
            <p:cNvSpPr/>
            <p:nvPr/>
          </p:nvSpPr>
          <p:spPr>
            <a:xfrm rot="5400000">
              <a:off x="6301649" y="-74962"/>
              <a:ext cx="1698000" cy="672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AD1D8">
                <a:alpha val="89800"/>
              </a:srgbClr>
            </a:solidFill>
            <a:ln cap="flat" cmpd="sng" w="19050">
              <a:solidFill>
                <a:srgbClr val="CAD1D8">
                  <a:alpha val="8980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128"/>
            <p:cNvSpPr txBox="1"/>
            <p:nvPr/>
          </p:nvSpPr>
          <p:spPr>
            <a:xfrm>
              <a:off x="3785616" y="2523880"/>
              <a:ext cx="6647100" cy="15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-127000" lvl="1" marL="1270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Char char="•"/>
              </a:pPr>
              <a:r>
                <a:rPr b="0" i="0" lang="ru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При достижении 4000 минут аренды за месяц скидка на первый час использования пауэрбанка в следующем месяце 10%</a:t>
              </a:r>
              <a:endParaRPr sz="1100"/>
            </a:p>
            <a:p>
              <a:pPr indent="-127000" lvl="1" marL="127000" marR="0" rtl="0" algn="l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Char char="•"/>
              </a:pPr>
              <a:r>
                <a:rPr b="0" i="0" lang="ru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При достижении 7000 минут аренды за месяц скидка на первый час использования пауэрбанка в следующем месяце 15%</a:t>
              </a:r>
              <a:endParaRPr sz="1100"/>
            </a:p>
            <a:p>
              <a:pPr indent="-127000" lvl="1" marL="127000" marR="0" rtl="0" algn="l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Char char="•"/>
              </a:pPr>
              <a:r>
                <a:rPr b="0" i="0" lang="ru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При достижении 10000 минут аренды за месяц скидка на первый час использования пауэрбанка в следующем месяце 20%</a:t>
              </a:r>
              <a:endParaRPr sz="1100"/>
            </a:p>
          </p:txBody>
        </p:sp>
        <p:sp>
          <p:nvSpPr>
            <p:cNvPr id="1023" name="Google Shape;1023;p128"/>
            <p:cNvSpPr/>
            <p:nvPr/>
          </p:nvSpPr>
          <p:spPr>
            <a:xfrm>
              <a:off x="0" y="2228732"/>
              <a:ext cx="3785700" cy="21225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28"/>
            <p:cNvSpPr txBox="1"/>
            <p:nvPr/>
          </p:nvSpPr>
          <p:spPr>
            <a:xfrm>
              <a:off x="103614" y="2332346"/>
              <a:ext cx="3578400" cy="191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575" lIns="97150" spcFirstLastPara="1" rIns="97150" wrap="square" tIns="4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Arial"/>
                <a:buNone/>
              </a:pPr>
              <a:r>
                <a:rPr b="0" i="0" lang="ru" sz="2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Накопительная скидка </a:t>
              </a:r>
              <a:endParaRPr sz="1100"/>
            </a:p>
          </p:txBody>
        </p:sp>
      </p:grp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29"/>
          <p:cNvSpPr txBox="1"/>
          <p:nvPr>
            <p:ph type="title"/>
          </p:nvPr>
        </p:nvSpPr>
        <p:spPr>
          <a:xfrm>
            <a:off x="628650" y="24439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PSM исследование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0" name="Google Shape;1030;p129" title="Диаграмма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75" y="1385825"/>
            <a:ext cx="4377900" cy="2705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129" title="Диаграмма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4" y="1385825"/>
            <a:ext cx="4377882" cy="270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30"/>
          <p:cNvSpPr txBox="1"/>
          <p:nvPr>
            <p:ph type="title"/>
          </p:nvPr>
        </p:nvSpPr>
        <p:spPr>
          <a:xfrm>
            <a:off x="628650" y="24439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PSM исследование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7" name="Google Shape;1037;p130" title="Диаграмма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75" y="1337125"/>
            <a:ext cx="4549899" cy="281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130" title="Диаграмма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6200" y="1295175"/>
            <a:ext cx="4617799" cy="2853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13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3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5" name="Google Shape;1045;p131" title="Диаграмма"/>
          <p:cNvPicPr preferRelativeResize="0"/>
          <p:nvPr/>
        </p:nvPicPr>
        <p:blipFill rotWithShape="1">
          <a:blip r:embed="rId3">
            <a:alphaModFix/>
          </a:blip>
          <a:srcRect b="0" l="2515" r="0" t="0"/>
          <a:stretch/>
        </p:blipFill>
        <p:spPr>
          <a:xfrm>
            <a:off x="524238" y="55000"/>
            <a:ext cx="809552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131"/>
          <p:cNvSpPr/>
          <p:nvPr/>
        </p:nvSpPr>
        <p:spPr>
          <a:xfrm>
            <a:off x="3917600" y="3108025"/>
            <a:ext cx="166800" cy="1668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31"/>
          <p:cNvSpPr/>
          <p:nvPr/>
        </p:nvSpPr>
        <p:spPr>
          <a:xfrm>
            <a:off x="3654125" y="1936050"/>
            <a:ext cx="1341600" cy="635700"/>
          </a:xfrm>
          <a:prstGeom prst="wedgeRectCallout">
            <a:avLst>
              <a:gd fmla="val -23776" name="adj1"/>
              <a:gd fmla="val 133723" name="adj2"/>
            </a:avLst>
          </a:prstGeom>
          <a:solidFill>
            <a:schemeClr val="lt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/>
              <a:t>Точка безразличия</a:t>
            </a:r>
            <a:endParaRPr b="1" sz="1000"/>
          </a:p>
        </p:txBody>
      </p:sp>
      <p:sp>
        <p:nvSpPr>
          <p:cNvPr id="1048" name="Google Shape;1048;p131"/>
          <p:cNvSpPr/>
          <p:nvPr/>
        </p:nvSpPr>
        <p:spPr>
          <a:xfrm>
            <a:off x="5161050" y="3614575"/>
            <a:ext cx="1341600" cy="635700"/>
          </a:xfrm>
          <a:prstGeom prst="wedgeRectCallout">
            <a:avLst>
              <a:gd fmla="val -109258" name="adj1"/>
              <a:gd fmla="val 50342" name="adj2"/>
            </a:avLst>
          </a:prstGeom>
          <a:solidFill>
            <a:schemeClr val="lt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/>
              <a:t>Оптимальная цена</a:t>
            </a:r>
            <a:endParaRPr b="1" sz="1000"/>
          </a:p>
        </p:txBody>
      </p:sp>
      <p:sp>
        <p:nvSpPr>
          <p:cNvPr id="1049" name="Google Shape;1049;p131"/>
          <p:cNvSpPr/>
          <p:nvPr/>
        </p:nvSpPr>
        <p:spPr>
          <a:xfrm>
            <a:off x="4241525" y="4171800"/>
            <a:ext cx="166800" cy="166800"/>
          </a:xfrm>
          <a:prstGeom prst="ellipse">
            <a:avLst/>
          </a:prstGeom>
          <a:solidFill>
            <a:srgbClr val="00FF00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31"/>
          <p:cNvSpPr/>
          <p:nvPr/>
        </p:nvSpPr>
        <p:spPr>
          <a:xfrm>
            <a:off x="3098225" y="4005000"/>
            <a:ext cx="166800" cy="1668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31"/>
          <p:cNvSpPr/>
          <p:nvPr/>
        </p:nvSpPr>
        <p:spPr>
          <a:xfrm>
            <a:off x="2263875" y="2873575"/>
            <a:ext cx="1192500" cy="635700"/>
          </a:xfrm>
          <a:prstGeom prst="wedgeRectCallout">
            <a:avLst>
              <a:gd fmla="val 26943" name="adj1"/>
              <a:gd fmla="val 140656" name="adj2"/>
            </a:avLst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/>
              <a:t>Предельная дешевизна</a:t>
            </a:r>
            <a:endParaRPr b="1" sz="1000"/>
          </a:p>
        </p:txBody>
      </p:sp>
      <p:sp>
        <p:nvSpPr>
          <p:cNvPr id="1052" name="Google Shape;1052;p131"/>
          <p:cNvSpPr/>
          <p:nvPr/>
        </p:nvSpPr>
        <p:spPr>
          <a:xfrm>
            <a:off x="4408325" y="3892375"/>
            <a:ext cx="166800" cy="166800"/>
          </a:xfrm>
          <a:prstGeom prst="ellipse">
            <a:avLst/>
          </a:prstGeom>
          <a:solidFill>
            <a:schemeClr val="accent4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31"/>
          <p:cNvSpPr/>
          <p:nvPr/>
        </p:nvSpPr>
        <p:spPr>
          <a:xfrm>
            <a:off x="4693550" y="2511600"/>
            <a:ext cx="1192500" cy="635700"/>
          </a:xfrm>
          <a:prstGeom prst="wedgeRectCallout">
            <a:avLst>
              <a:gd fmla="val -65681" name="adj1"/>
              <a:gd fmla="val 165172" name="adj2"/>
            </a:avLst>
          </a:prstGeom>
          <a:solidFill>
            <a:schemeClr val="lt1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/>
              <a:t>Предельная дороговизна</a:t>
            </a:r>
            <a:endParaRPr b="1" sz="100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3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3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0" name="Google Shape;1060;p132" title="Диаграмма"/>
          <p:cNvPicPr preferRelativeResize="0"/>
          <p:nvPr/>
        </p:nvPicPr>
        <p:blipFill rotWithShape="1">
          <a:blip r:embed="rId3">
            <a:alphaModFix/>
          </a:blip>
          <a:srcRect b="0" l="2515" r="0" t="0"/>
          <a:stretch/>
        </p:blipFill>
        <p:spPr>
          <a:xfrm>
            <a:off x="524238" y="55000"/>
            <a:ext cx="809552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132"/>
          <p:cNvSpPr/>
          <p:nvPr/>
        </p:nvSpPr>
        <p:spPr>
          <a:xfrm>
            <a:off x="3098225" y="4005000"/>
            <a:ext cx="166800" cy="1668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32"/>
          <p:cNvSpPr/>
          <p:nvPr/>
        </p:nvSpPr>
        <p:spPr>
          <a:xfrm>
            <a:off x="4408325" y="3892375"/>
            <a:ext cx="166800" cy="166800"/>
          </a:xfrm>
          <a:prstGeom prst="ellipse">
            <a:avLst/>
          </a:prstGeom>
          <a:solidFill>
            <a:schemeClr val="accent4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132"/>
          <p:cNvSpPr/>
          <p:nvPr/>
        </p:nvSpPr>
        <p:spPr>
          <a:xfrm>
            <a:off x="835425" y="1150625"/>
            <a:ext cx="2355900" cy="3327600"/>
          </a:xfrm>
          <a:prstGeom prst="rect">
            <a:avLst/>
          </a:prstGeom>
          <a:solidFill>
            <a:srgbClr val="CAD1D8">
              <a:alpha val="443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132"/>
          <p:cNvSpPr/>
          <p:nvPr/>
        </p:nvSpPr>
        <p:spPr>
          <a:xfrm>
            <a:off x="4501900" y="1150625"/>
            <a:ext cx="3930900" cy="3327600"/>
          </a:xfrm>
          <a:prstGeom prst="rect">
            <a:avLst/>
          </a:prstGeom>
          <a:solidFill>
            <a:srgbClr val="CAD1D8">
              <a:alpha val="443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33"/>
          <p:cNvSpPr txBox="1"/>
          <p:nvPr>
            <p:ph type="ctrTitle"/>
          </p:nvPr>
        </p:nvSpPr>
        <p:spPr>
          <a:xfrm>
            <a:off x="311700" y="0"/>
            <a:ext cx="8520600" cy="687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/>
              <a:t>Потенциально возможные торговые посредники </a:t>
            </a:r>
            <a:endParaRPr sz="2900"/>
          </a:p>
        </p:txBody>
      </p:sp>
      <p:sp>
        <p:nvSpPr>
          <p:cNvPr id="1070" name="Google Shape;1070;p133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1" name="Google Shape;1071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400" y="923175"/>
            <a:ext cx="2094205" cy="167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6025" y="2834124"/>
            <a:ext cx="1531950" cy="176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9025" y="855713"/>
            <a:ext cx="1828049" cy="2281441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133"/>
          <p:cNvSpPr txBox="1"/>
          <p:nvPr/>
        </p:nvSpPr>
        <p:spPr>
          <a:xfrm>
            <a:off x="618050" y="2701025"/>
            <a:ext cx="30129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Общественный транспорт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75" name="Google Shape;1075;p133"/>
          <p:cNvSpPr txBox="1"/>
          <p:nvPr/>
        </p:nvSpPr>
        <p:spPr>
          <a:xfrm>
            <a:off x="3452750" y="4597450"/>
            <a:ext cx="34179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Культурные объекты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76" name="Google Shape;1076;p133"/>
          <p:cNvSpPr txBox="1"/>
          <p:nvPr/>
        </p:nvSpPr>
        <p:spPr>
          <a:xfrm>
            <a:off x="6020050" y="3206150"/>
            <a:ext cx="30129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Учебные заведения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1" name="Google Shape;1081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200" y="1202325"/>
            <a:ext cx="447675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134"/>
          <p:cNvSpPr txBox="1"/>
          <p:nvPr/>
        </p:nvSpPr>
        <p:spPr>
          <a:xfrm>
            <a:off x="4922875" y="1230075"/>
            <a:ext cx="3805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</a:rPr>
              <a:t>= 1,5*(1-150/250)+1=1,6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083" name="Google Shape;1083;p134"/>
          <p:cNvPicPr preferRelativeResize="0"/>
          <p:nvPr/>
        </p:nvPicPr>
        <p:blipFill rotWithShape="1">
          <a:blip r:embed="rId4">
            <a:alphaModFix/>
          </a:blip>
          <a:srcRect b="-1286" l="0" r="-1286" t="0"/>
          <a:stretch/>
        </p:blipFill>
        <p:spPr>
          <a:xfrm>
            <a:off x="255200" y="1987125"/>
            <a:ext cx="4233912" cy="30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134"/>
          <p:cNvSpPr txBox="1"/>
          <p:nvPr/>
        </p:nvSpPr>
        <p:spPr>
          <a:xfrm>
            <a:off x="5138925" y="1987125"/>
            <a:ext cx="3805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</a:rPr>
              <a:t>Рб=150+150-50=250 рублей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085" name="Google Shape;1085;p134"/>
          <p:cNvSpPr txBox="1"/>
          <p:nvPr>
            <p:ph type="title"/>
          </p:nvPr>
        </p:nvSpPr>
        <p:spPr>
          <a:xfrm>
            <a:off x="311700" y="247850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Прогноз объема продаж на основе определения доли рынка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Матрица Boston Consulting Group</a:t>
            </a:r>
            <a:endParaRPr/>
          </a:p>
        </p:txBody>
      </p:sp>
      <p:graphicFrame>
        <p:nvGraphicFramePr>
          <p:cNvPr id="234" name="Google Shape;234;p36"/>
          <p:cNvGraphicFramePr/>
          <p:nvPr/>
        </p:nvGraphicFramePr>
        <p:xfrm>
          <a:off x="593113" y="144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{0569B197-FA54-4EC2-A615-4B646CCEA45B}</a:tableStyleId>
              </a:tblPr>
              <a:tblGrid>
                <a:gridCol w="1289300"/>
                <a:gridCol w="1289300"/>
                <a:gridCol w="1289300"/>
                <a:gridCol w="1289300"/>
                <a:gridCol w="1289300"/>
                <a:gridCol w="1409500"/>
              </a:tblGrid>
              <a:tr h="100000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Услуга</a:t>
                      </a:r>
                      <a:endParaRPr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Объем продаж</a:t>
                      </a:r>
                      <a:endParaRPr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(выручка, тыс., рублей)</a:t>
                      </a:r>
                      <a:endParaRPr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Объем продаж конкурента (выручка, тыс., рублей)</a:t>
                      </a:r>
                      <a:endParaRPr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Показатели</a:t>
                      </a:r>
                      <a:endParaRPr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619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2021</a:t>
                      </a:r>
                      <a:endParaRPr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2022</a:t>
                      </a:r>
                      <a:endParaRPr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2022</a:t>
                      </a:r>
                      <a:endParaRPr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Темп роста рынка</a:t>
                      </a:r>
                      <a:endParaRPr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Относительная доля рынка</a:t>
                      </a:r>
                      <a:endParaRPr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Аренда повер банка</a:t>
                      </a:r>
                      <a:endParaRPr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499520</a:t>
                      </a:r>
                      <a:endParaRPr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723421</a:t>
                      </a:r>
                      <a:endParaRPr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65344</a:t>
                      </a:r>
                      <a:endParaRPr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145%</a:t>
                      </a:r>
                      <a:endParaRPr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11</a:t>
                      </a:r>
                      <a:endParaRPr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35"/>
          <p:cNvSpPr txBox="1"/>
          <p:nvPr>
            <p:ph type="title"/>
          </p:nvPr>
        </p:nvSpPr>
        <p:spPr>
          <a:xfrm>
            <a:off x="311700" y="307150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Прогноз объема продаж на основе определения доли рынка</a:t>
            </a:r>
            <a:endParaRPr/>
          </a:p>
        </p:txBody>
      </p:sp>
      <p:sp>
        <p:nvSpPr>
          <p:cNvPr id="1091" name="Google Shape;1091;p135"/>
          <p:cNvSpPr txBox="1"/>
          <p:nvPr>
            <p:ph idx="1" type="body"/>
          </p:nvPr>
        </p:nvSpPr>
        <p:spPr>
          <a:xfrm>
            <a:off x="565975" y="3994650"/>
            <a:ext cx="8520600" cy="81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</a:rPr>
              <a:t>V=E*D=1500 млн * 0,412 = 618 млн рублей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092" name="Google Shape;1092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300" y="1458225"/>
            <a:ext cx="2962275" cy="24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135"/>
          <p:cNvSpPr txBox="1"/>
          <p:nvPr/>
        </p:nvSpPr>
        <p:spPr>
          <a:xfrm>
            <a:off x="3909425" y="1733950"/>
            <a:ext cx="1289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</a:rPr>
              <a:t>295/150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094" name="Google Shape;1094;p135"/>
          <p:cNvSpPr txBox="1"/>
          <p:nvPr/>
        </p:nvSpPr>
        <p:spPr>
          <a:xfrm>
            <a:off x="3972575" y="2594550"/>
            <a:ext cx="116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</a:rPr>
              <a:t>382/50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095" name="Google Shape;1095;p135"/>
          <p:cNvSpPr txBox="1"/>
          <p:nvPr/>
        </p:nvSpPr>
        <p:spPr>
          <a:xfrm>
            <a:off x="3523025" y="2135875"/>
            <a:ext cx="386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</a:rPr>
              <a:t>=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096" name="Google Shape;1096;p135"/>
          <p:cNvSpPr/>
          <p:nvPr/>
        </p:nvSpPr>
        <p:spPr>
          <a:xfrm>
            <a:off x="3909425" y="2407675"/>
            <a:ext cx="1299900" cy="14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97" name="Google Shape;1097;p135"/>
          <p:cNvSpPr txBox="1"/>
          <p:nvPr/>
        </p:nvSpPr>
        <p:spPr>
          <a:xfrm>
            <a:off x="5389525" y="2153425"/>
            <a:ext cx="2479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x 1,6 = 0,412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136"/>
          <p:cNvSpPr txBox="1"/>
          <p:nvPr>
            <p:ph type="title"/>
          </p:nvPr>
        </p:nvSpPr>
        <p:spPr>
          <a:xfrm>
            <a:off x="311700" y="445025"/>
            <a:ext cx="8520600" cy="929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20"/>
              <a:t>Прогноз объема продаж на основе мнения руководителей</a:t>
            </a:r>
            <a:endParaRPr sz="2420"/>
          </a:p>
        </p:txBody>
      </p:sp>
      <p:sp>
        <p:nvSpPr>
          <p:cNvPr id="1103" name="Google Shape;1103;p136"/>
          <p:cNvSpPr txBox="1"/>
          <p:nvPr>
            <p:ph idx="1" type="body"/>
          </p:nvPr>
        </p:nvSpPr>
        <p:spPr>
          <a:xfrm>
            <a:off x="6103850" y="1170525"/>
            <a:ext cx="2673600" cy="3406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1550">
                <a:solidFill>
                  <a:schemeClr val="dk1"/>
                </a:solidFill>
              </a:rPr>
              <a:t>выручка за 2022 год — 723 421 000 ₽.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1550">
                <a:solidFill>
                  <a:schemeClr val="dk1"/>
                </a:solidFill>
              </a:rPr>
              <a:t>выручка за 2021 год — 499 800 000 ₽.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1550">
                <a:solidFill>
                  <a:schemeClr val="dk1"/>
                </a:solidFill>
              </a:rPr>
              <a:t>выручка за 2020 год — 114 280 000 ₽.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1550">
                <a:solidFill>
                  <a:schemeClr val="dk1"/>
                </a:solidFill>
              </a:rPr>
              <a:t>выручка за 2019 год — 94 460 000 ₽.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50">
              <a:solidFill>
                <a:schemeClr val="dk1"/>
              </a:solidFill>
            </a:endParaRPr>
          </a:p>
        </p:txBody>
      </p:sp>
      <p:pic>
        <p:nvPicPr>
          <p:cNvPr id="1104" name="Google Shape;1104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975" y="1089000"/>
            <a:ext cx="5580775" cy="366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37"/>
          <p:cNvSpPr txBox="1"/>
          <p:nvPr>
            <p:ph type="title"/>
          </p:nvPr>
        </p:nvSpPr>
        <p:spPr>
          <a:xfrm>
            <a:off x="311700" y="40537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Мнение агентов по сбыту</a:t>
            </a:r>
            <a:endParaRPr/>
          </a:p>
        </p:txBody>
      </p:sp>
      <p:sp>
        <p:nvSpPr>
          <p:cNvPr id="1110" name="Google Shape;1110;p1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Плюсы: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ru"/>
              <a:t>Дополнительный сервис для клиентов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ru"/>
              <a:t>Привлечение новых клиентов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ru"/>
              <a:t>Маркетинговое преимущество 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ru"/>
              <a:t>Увеличение времени пребывания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Минусы: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ru"/>
              <a:t>Начальные затраты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ru"/>
              <a:t>Занимаемое пространство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138"/>
          <p:cNvSpPr/>
          <p:nvPr/>
        </p:nvSpPr>
        <p:spPr>
          <a:xfrm>
            <a:off x="2641675" y="3003825"/>
            <a:ext cx="3936000" cy="887100"/>
          </a:xfrm>
          <a:prstGeom prst="roundRect">
            <a:avLst>
              <a:gd fmla="val 16667" name="adj"/>
            </a:avLst>
          </a:prstGeom>
          <a:solidFill>
            <a:srgbClr val="8EECF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138"/>
          <p:cNvSpPr/>
          <p:nvPr/>
        </p:nvSpPr>
        <p:spPr>
          <a:xfrm>
            <a:off x="1437375" y="870175"/>
            <a:ext cx="6192300" cy="2018400"/>
          </a:xfrm>
          <a:prstGeom prst="roundRect">
            <a:avLst>
              <a:gd fmla="val 16667" name="adj"/>
            </a:avLst>
          </a:prstGeom>
          <a:solidFill>
            <a:srgbClr val="1CD3E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138"/>
          <p:cNvSpPr txBox="1"/>
          <p:nvPr>
            <p:ph type="ctrTitle"/>
          </p:nvPr>
        </p:nvSpPr>
        <p:spPr>
          <a:xfrm>
            <a:off x="397158" y="657275"/>
            <a:ext cx="8520600" cy="2052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Маркетинговые коммуникации</a:t>
            </a:r>
            <a:endParaRPr/>
          </a:p>
        </p:txBody>
      </p:sp>
      <p:sp>
        <p:nvSpPr>
          <p:cNvPr id="1118" name="Google Shape;1118;p138"/>
          <p:cNvSpPr txBox="1"/>
          <p:nvPr>
            <p:ph idx="1" type="subTitle"/>
          </p:nvPr>
        </p:nvSpPr>
        <p:spPr>
          <a:xfrm>
            <a:off x="311700" y="3098300"/>
            <a:ext cx="8520600" cy="79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Медиапланирование</a:t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139"/>
          <p:cNvSpPr/>
          <p:nvPr/>
        </p:nvSpPr>
        <p:spPr>
          <a:xfrm>
            <a:off x="6331800" y="1812550"/>
            <a:ext cx="2478600" cy="1111200"/>
          </a:xfrm>
          <a:prstGeom prst="roundRect">
            <a:avLst>
              <a:gd fmla="val 16667" name="adj"/>
            </a:avLst>
          </a:prstGeom>
          <a:solidFill>
            <a:srgbClr val="1CD3ED"/>
          </a:solidFill>
          <a:ln cap="flat" cmpd="sng" w="9525">
            <a:solidFill>
              <a:srgbClr val="1CD3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Повышение внимание потребителя к продукции </a:t>
            </a:r>
            <a:endParaRPr/>
          </a:p>
        </p:txBody>
      </p:sp>
      <p:sp>
        <p:nvSpPr>
          <p:cNvPr id="1124" name="Google Shape;1124;p139"/>
          <p:cNvSpPr/>
          <p:nvPr/>
        </p:nvSpPr>
        <p:spPr>
          <a:xfrm>
            <a:off x="369150" y="3459663"/>
            <a:ext cx="2478600" cy="1111200"/>
          </a:xfrm>
          <a:prstGeom prst="roundRect">
            <a:avLst>
              <a:gd fmla="val 16667" name="adj"/>
            </a:avLst>
          </a:prstGeom>
          <a:solidFill>
            <a:srgbClr val="1CD3ED"/>
          </a:solidFill>
          <a:ln cap="flat" cmpd="sng" w="9525">
            <a:solidFill>
              <a:srgbClr val="1CD3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</a:rPr>
              <a:t>Построение взаимоотношений с аудиторией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125" name="Google Shape;1125;p139"/>
          <p:cNvSpPr/>
          <p:nvPr/>
        </p:nvSpPr>
        <p:spPr>
          <a:xfrm>
            <a:off x="369150" y="1865725"/>
            <a:ext cx="2478600" cy="1111200"/>
          </a:xfrm>
          <a:prstGeom prst="roundRect">
            <a:avLst>
              <a:gd fmla="val 16667" name="adj"/>
            </a:avLst>
          </a:prstGeom>
          <a:solidFill>
            <a:srgbClr val="1CD3ED"/>
          </a:solidFill>
          <a:ln cap="flat" cmpd="sng" w="9525">
            <a:solidFill>
              <a:srgbClr val="1CD3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Демонстрации простоты и доступности использования продукта</a:t>
            </a:r>
            <a:endParaRPr/>
          </a:p>
        </p:txBody>
      </p:sp>
      <p:sp>
        <p:nvSpPr>
          <p:cNvPr id="1126" name="Google Shape;1126;p139"/>
          <p:cNvSpPr/>
          <p:nvPr/>
        </p:nvSpPr>
        <p:spPr>
          <a:xfrm>
            <a:off x="0" y="435100"/>
            <a:ext cx="9144000" cy="1111200"/>
          </a:xfrm>
          <a:prstGeom prst="rect">
            <a:avLst/>
          </a:prstGeom>
          <a:solidFill>
            <a:srgbClr val="1CD3ED"/>
          </a:solidFill>
          <a:ln cap="flat" cmpd="sng" w="9525">
            <a:solidFill>
              <a:srgbClr val="1CD3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139"/>
          <p:cNvSpPr txBox="1"/>
          <p:nvPr/>
        </p:nvSpPr>
        <p:spPr>
          <a:xfrm>
            <a:off x="795900" y="730325"/>
            <a:ext cx="7552200" cy="6060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28575">
              <a:srgbClr val="000000">
                <a:alpha val="22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2"/>
                </a:solidFill>
              </a:rPr>
              <a:t>     </a:t>
            </a:r>
            <a:r>
              <a:rPr b="1" lang="ru" sz="2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b="1" lang="ru" sz="25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1 					     2						  3</a:t>
            </a:r>
            <a:endParaRPr b="1" sz="25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28" name="Google Shape;1128;p139"/>
          <p:cNvCxnSpPr/>
          <p:nvPr/>
        </p:nvCxnSpPr>
        <p:spPr>
          <a:xfrm>
            <a:off x="1608450" y="2976913"/>
            <a:ext cx="0" cy="47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9" name="Google Shape;1129;p139"/>
          <p:cNvSpPr/>
          <p:nvPr/>
        </p:nvSpPr>
        <p:spPr>
          <a:xfrm>
            <a:off x="1290650" y="683675"/>
            <a:ext cx="699300" cy="699300"/>
          </a:xfrm>
          <a:prstGeom prst="ellipse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139"/>
          <p:cNvSpPr/>
          <p:nvPr/>
        </p:nvSpPr>
        <p:spPr>
          <a:xfrm>
            <a:off x="4222350" y="683675"/>
            <a:ext cx="699300" cy="699300"/>
          </a:xfrm>
          <a:prstGeom prst="ellipse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139"/>
          <p:cNvSpPr/>
          <p:nvPr/>
        </p:nvSpPr>
        <p:spPr>
          <a:xfrm>
            <a:off x="7189575" y="683675"/>
            <a:ext cx="699300" cy="699300"/>
          </a:xfrm>
          <a:prstGeom prst="ellipse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139"/>
          <p:cNvSpPr/>
          <p:nvPr/>
        </p:nvSpPr>
        <p:spPr>
          <a:xfrm>
            <a:off x="6331800" y="3399975"/>
            <a:ext cx="2478600" cy="1111200"/>
          </a:xfrm>
          <a:prstGeom prst="roundRect">
            <a:avLst>
              <a:gd fmla="val 16667" name="adj"/>
            </a:avLst>
          </a:prstGeom>
          <a:solidFill>
            <a:srgbClr val="1CD3ED"/>
          </a:solidFill>
          <a:ln cap="flat" cmpd="sng" w="9525">
            <a:solidFill>
              <a:srgbClr val="1CD3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Рост объёма продаж продукции </a:t>
            </a:r>
            <a:endParaRPr/>
          </a:p>
        </p:txBody>
      </p:sp>
      <p:sp>
        <p:nvSpPr>
          <p:cNvPr id="1133" name="Google Shape;1133;p139"/>
          <p:cNvSpPr/>
          <p:nvPr/>
        </p:nvSpPr>
        <p:spPr>
          <a:xfrm>
            <a:off x="3332688" y="3459675"/>
            <a:ext cx="2478600" cy="1111200"/>
          </a:xfrm>
          <a:prstGeom prst="roundRect">
            <a:avLst>
              <a:gd fmla="val 16667" name="adj"/>
            </a:avLst>
          </a:prstGeom>
          <a:solidFill>
            <a:srgbClr val="1CD3ED"/>
          </a:solidFill>
          <a:ln cap="flat" cmpd="sng" w="9525">
            <a:solidFill>
              <a:srgbClr val="1CD3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Усилинени имиджа продукта</a:t>
            </a:r>
            <a:endParaRPr/>
          </a:p>
        </p:txBody>
      </p:sp>
      <p:cxnSp>
        <p:nvCxnSpPr>
          <p:cNvPr id="1134" name="Google Shape;1134;p139"/>
          <p:cNvCxnSpPr/>
          <p:nvPr/>
        </p:nvCxnSpPr>
        <p:spPr>
          <a:xfrm>
            <a:off x="7571100" y="2923738"/>
            <a:ext cx="0" cy="47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5" name="Google Shape;1135;p139"/>
          <p:cNvSpPr/>
          <p:nvPr/>
        </p:nvSpPr>
        <p:spPr>
          <a:xfrm>
            <a:off x="3332688" y="1865725"/>
            <a:ext cx="2478600" cy="1111200"/>
          </a:xfrm>
          <a:prstGeom prst="roundRect">
            <a:avLst>
              <a:gd fmla="val 16667" name="adj"/>
            </a:avLst>
          </a:prstGeom>
          <a:solidFill>
            <a:srgbClr val="1CD3ED"/>
          </a:solidFill>
          <a:ln cap="flat" cmpd="sng" w="9525">
            <a:solidFill>
              <a:srgbClr val="1CD3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Создание образа стандартного пользователя продукции - успешный, </a:t>
            </a:r>
            <a:r>
              <a:rPr lang="ru">
                <a:solidFill>
                  <a:schemeClr val="dk1"/>
                </a:solidFill>
              </a:rPr>
              <a:t>активный</a:t>
            </a:r>
            <a:endParaRPr/>
          </a:p>
        </p:txBody>
      </p:sp>
      <p:cxnSp>
        <p:nvCxnSpPr>
          <p:cNvPr id="1136" name="Google Shape;1136;p139"/>
          <p:cNvCxnSpPr/>
          <p:nvPr/>
        </p:nvCxnSpPr>
        <p:spPr>
          <a:xfrm>
            <a:off x="4604525" y="2980238"/>
            <a:ext cx="0" cy="47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140"/>
          <p:cNvSpPr/>
          <p:nvPr/>
        </p:nvSpPr>
        <p:spPr>
          <a:xfrm>
            <a:off x="5129398" y="2704800"/>
            <a:ext cx="2004000" cy="791400"/>
          </a:xfrm>
          <a:prstGeom prst="roundRect">
            <a:avLst>
              <a:gd fmla="val 16667" name="adj"/>
            </a:avLst>
          </a:prstGeom>
          <a:solidFill>
            <a:srgbClr val="1CD3ED"/>
          </a:solidFill>
          <a:ln cap="flat" cmpd="sng" w="9525">
            <a:solidFill>
              <a:srgbClr val="1CD3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Реклама</a:t>
            </a:r>
            <a:endParaRPr b="1"/>
          </a:p>
        </p:txBody>
      </p:sp>
      <p:sp>
        <p:nvSpPr>
          <p:cNvPr id="1142" name="Google Shape;1142;p140"/>
          <p:cNvSpPr txBox="1"/>
          <p:nvPr/>
        </p:nvSpPr>
        <p:spPr>
          <a:xfrm>
            <a:off x="668200" y="124325"/>
            <a:ext cx="7661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200"/>
              <a:t>Инструменты продвижения и каналы коммуникации </a:t>
            </a:r>
            <a:endParaRPr b="1" sz="2200"/>
          </a:p>
        </p:txBody>
      </p:sp>
      <p:sp>
        <p:nvSpPr>
          <p:cNvPr id="1143" name="Google Shape;1143;p140"/>
          <p:cNvSpPr/>
          <p:nvPr/>
        </p:nvSpPr>
        <p:spPr>
          <a:xfrm>
            <a:off x="3278150" y="725225"/>
            <a:ext cx="2401200" cy="735600"/>
          </a:xfrm>
          <a:prstGeom prst="roundRect">
            <a:avLst>
              <a:gd fmla="val 16667" name="adj"/>
            </a:avLst>
          </a:prstGeom>
          <a:solidFill>
            <a:srgbClr val="1CD3ED"/>
          </a:solidFill>
          <a:ln cap="flat" cmpd="sng" w="9525">
            <a:solidFill>
              <a:srgbClr val="1CD3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Стимулирование сбыта</a:t>
            </a:r>
            <a:endParaRPr b="1"/>
          </a:p>
        </p:txBody>
      </p:sp>
      <p:sp>
        <p:nvSpPr>
          <p:cNvPr id="1144" name="Google Shape;1144;p140"/>
          <p:cNvSpPr/>
          <p:nvPr/>
        </p:nvSpPr>
        <p:spPr>
          <a:xfrm>
            <a:off x="5757275" y="1619550"/>
            <a:ext cx="1760400" cy="862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1CD3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Разработки системы скидок для постоянных пользователей</a:t>
            </a:r>
            <a:endParaRPr/>
          </a:p>
        </p:txBody>
      </p:sp>
      <p:sp>
        <p:nvSpPr>
          <p:cNvPr id="1145" name="Google Shape;1145;p140"/>
          <p:cNvSpPr/>
          <p:nvPr/>
        </p:nvSpPr>
        <p:spPr>
          <a:xfrm>
            <a:off x="3476750" y="1619550"/>
            <a:ext cx="2004000" cy="862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1CD3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Заключение контрактов с музеями</a:t>
            </a:r>
            <a:endParaRPr/>
          </a:p>
        </p:txBody>
      </p:sp>
      <p:sp>
        <p:nvSpPr>
          <p:cNvPr id="1146" name="Google Shape;1146;p140"/>
          <p:cNvSpPr/>
          <p:nvPr/>
        </p:nvSpPr>
        <p:spPr>
          <a:xfrm>
            <a:off x="1356425" y="1619550"/>
            <a:ext cx="1843800" cy="862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1CD3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Создание акций для новых пользователей</a:t>
            </a:r>
            <a:endParaRPr/>
          </a:p>
        </p:txBody>
      </p:sp>
      <p:sp>
        <p:nvSpPr>
          <p:cNvPr id="1147" name="Google Shape;1147;p140"/>
          <p:cNvSpPr/>
          <p:nvPr/>
        </p:nvSpPr>
        <p:spPr>
          <a:xfrm>
            <a:off x="3245400" y="3664250"/>
            <a:ext cx="1884000" cy="663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1CD3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Интернет. Сайты, популярные у целевой аудитории</a:t>
            </a:r>
            <a:endParaRPr/>
          </a:p>
        </p:txBody>
      </p:sp>
      <p:cxnSp>
        <p:nvCxnSpPr>
          <p:cNvPr id="1148" name="Google Shape;1148;p140"/>
          <p:cNvCxnSpPr>
            <a:stCxn id="1143" idx="2"/>
            <a:endCxn id="1146" idx="0"/>
          </p:cNvCxnSpPr>
          <p:nvPr/>
        </p:nvCxnSpPr>
        <p:spPr>
          <a:xfrm flipH="1">
            <a:off x="2278250" y="1460825"/>
            <a:ext cx="2200500" cy="158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9" name="Google Shape;1149;p140"/>
          <p:cNvCxnSpPr>
            <a:stCxn id="1143" idx="2"/>
            <a:endCxn id="1145" idx="0"/>
          </p:cNvCxnSpPr>
          <p:nvPr/>
        </p:nvCxnSpPr>
        <p:spPr>
          <a:xfrm>
            <a:off x="4478750" y="1460825"/>
            <a:ext cx="0" cy="158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0" name="Google Shape;1150;p140"/>
          <p:cNvCxnSpPr>
            <a:stCxn id="1143" idx="2"/>
            <a:endCxn id="1144" idx="0"/>
          </p:cNvCxnSpPr>
          <p:nvPr/>
        </p:nvCxnSpPr>
        <p:spPr>
          <a:xfrm>
            <a:off x="4478750" y="1460825"/>
            <a:ext cx="2158800" cy="158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1" name="Google Shape;1151;p140"/>
          <p:cNvSpPr/>
          <p:nvPr/>
        </p:nvSpPr>
        <p:spPr>
          <a:xfrm>
            <a:off x="5129400" y="4114900"/>
            <a:ext cx="2004000" cy="862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1CD3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Блогеры, контент которых базируется на путешествиях или влогах</a:t>
            </a:r>
            <a:endParaRPr/>
          </a:p>
        </p:txBody>
      </p:sp>
      <p:sp>
        <p:nvSpPr>
          <p:cNvPr id="1152" name="Google Shape;1152;p140"/>
          <p:cNvSpPr/>
          <p:nvPr/>
        </p:nvSpPr>
        <p:spPr>
          <a:xfrm>
            <a:off x="7337100" y="3695350"/>
            <a:ext cx="1613100" cy="663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1CD3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Реклама в соц. сетях </a:t>
            </a:r>
            <a:endParaRPr/>
          </a:p>
        </p:txBody>
      </p:sp>
      <p:cxnSp>
        <p:nvCxnSpPr>
          <p:cNvPr id="1153" name="Google Shape;1153;p140"/>
          <p:cNvCxnSpPr>
            <a:stCxn id="1141" idx="2"/>
            <a:endCxn id="1147" idx="0"/>
          </p:cNvCxnSpPr>
          <p:nvPr/>
        </p:nvCxnSpPr>
        <p:spPr>
          <a:xfrm flipH="1">
            <a:off x="4187398" y="3496200"/>
            <a:ext cx="1944000" cy="168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4" name="Google Shape;1154;p140"/>
          <p:cNvCxnSpPr>
            <a:stCxn id="1141" idx="2"/>
            <a:endCxn id="1152" idx="0"/>
          </p:cNvCxnSpPr>
          <p:nvPr/>
        </p:nvCxnSpPr>
        <p:spPr>
          <a:xfrm>
            <a:off x="6131398" y="3496200"/>
            <a:ext cx="2012400" cy="199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5" name="Google Shape;1155;p140"/>
          <p:cNvCxnSpPr>
            <a:stCxn id="1141" idx="2"/>
            <a:endCxn id="1151" idx="0"/>
          </p:cNvCxnSpPr>
          <p:nvPr/>
        </p:nvCxnSpPr>
        <p:spPr>
          <a:xfrm>
            <a:off x="6131398" y="3496200"/>
            <a:ext cx="0" cy="618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6" name="Google Shape;1156;p140"/>
          <p:cNvSpPr/>
          <p:nvPr/>
        </p:nvSpPr>
        <p:spPr>
          <a:xfrm>
            <a:off x="325800" y="2752725"/>
            <a:ext cx="2401200" cy="735600"/>
          </a:xfrm>
          <a:prstGeom prst="roundRect">
            <a:avLst>
              <a:gd fmla="val 16667" name="adj"/>
            </a:avLst>
          </a:prstGeom>
          <a:solidFill>
            <a:srgbClr val="1CD3ED"/>
          </a:solidFill>
          <a:ln cap="flat" cmpd="sng" w="9525">
            <a:solidFill>
              <a:srgbClr val="1CD3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Таргетинг</a:t>
            </a:r>
            <a:endParaRPr b="1"/>
          </a:p>
        </p:txBody>
      </p:sp>
      <p:sp>
        <p:nvSpPr>
          <p:cNvPr id="1157" name="Google Shape;1157;p140"/>
          <p:cNvSpPr/>
          <p:nvPr/>
        </p:nvSpPr>
        <p:spPr>
          <a:xfrm>
            <a:off x="243450" y="3758725"/>
            <a:ext cx="2565900" cy="1111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1CD3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Создание рекомендаций для людей, недавно искавших повербанки или испытывающих проблемы с аккумуляторами</a:t>
            </a:r>
            <a:endParaRPr/>
          </a:p>
        </p:txBody>
      </p:sp>
      <p:cxnSp>
        <p:nvCxnSpPr>
          <p:cNvPr id="1158" name="Google Shape;1158;p140"/>
          <p:cNvCxnSpPr>
            <a:stCxn id="1156" idx="2"/>
            <a:endCxn id="1157" idx="0"/>
          </p:cNvCxnSpPr>
          <p:nvPr/>
        </p:nvCxnSpPr>
        <p:spPr>
          <a:xfrm>
            <a:off x="1526400" y="3488325"/>
            <a:ext cx="0" cy="27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141"/>
          <p:cNvSpPr txBox="1"/>
          <p:nvPr/>
        </p:nvSpPr>
        <p:spPr>
          <a:xfrm>
            <a:off x="769200" y="349625"/>
            <a:ext cx="7692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200"/>
              <a:t>Рекламная стратегия и рекламная идея</a:t>
            </a:r>
            <a:endParaRPr b="1" sz="2200"/>
          </a:p>
        </p:txBody>
      </p:sp>
      <p:sp>
        <p:nvSpPr>
          <p:cNvPr id="1164" name="Google Shape;1164;p141"/>
          <p:cNvSpPr txBox="1"/>
          <p:nvPr/>
        </p:nvSpPr>
        <p:spPr>
          <a:xfrm>
            <a:off x="1013175" y="2898075"/>
            <a:ext cx="7350000" cy="10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</a:rPr>
              <a:t>Арендуй пауэрбанк </a:t>
            </a:r>
            <a:r>
              <a:rPr b="1" lang="ru" sz="2300">
                <a:solidFill>
                  <a:srgbClr val="1CD3ED"/>
                </a:solidFill>
              </a:rPr>
              <a:t>по цене пончика</a:t>
            </a:r>
            <a:r>
              <a:rPr lang="ru" sz="2300">
                <a:solidFill>
                  <a:schemeClr val="dk1"/>
                </a:solidFill>
              </a:rPr>
              <a:t>. 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ru" sz="2300">
                <a:solidFill>
                  <a:schemeClr val="dk1"/>
                </a:solidFill>
              </a:rPr>
              <a:t>В </a:t>
            </a:r>
            <a:r>
              <a:rPr b="1" lang="ru" sz="2300">
                <a:solidFill>
                  <a:srgbClr val="1CD3ED"/>
                </a:solidFill>
              </a:rPr>
              <a:t>нужном месте</a:t>
            </a:r>
            <a:r>
              <a:rPr lang="ru" sz="2300">
                <a:solidFill>
                  <a:schemeClr val="dk1"/>
                </a:solidFill>
              </a:rPr>
              <a:t> в </a:t>
            </a:r>
            <a:r>
              <a:rPr b="1" lang="ru" sz="2300">
                <a:solidFill>
                  <a:srgbClr val="1CD3ED"/>
                </a:solidFill>
              </a:rPr>
              <a:t>нужное время</a:t>
            </a:r>
            <a:endParaRPr b="1" sz="2300">
              <a:solidFill>
                <a:srgbClr val="1CD3ED"/>
              </a:solidFill>
            </a:endParaRPr>
          </a:p>
        </p:txBody>
      </p:sp>
      <p:sp>
        <p:nvSpPr>
          <p:cNvPr id="1165" name="Google Shape;1165;p141"/>
          <p:cNvSpPr/>
          <p:nvPr/>
        </p:nvSpPr>
        <p:spPr>
          <a:xfrm>
            <a:off x="1766750" y="2960250"/>
            <a:ext cx="116700" cy="866100"/>
          </a:xfrm>
          <a:prstGeom prst="roundRect">
            <a:avLst>
              <a:gd fmla="val 16667" name="adj"/>
            </a:avLst>
          </a:prstGeom>
          <a:solidFill>
            <a:srgbClr val="1CD3E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141"/>
          <p:cNvSpPr/>
          <p:nvPr/>
        </p:nvSpPr>
        <p:spPr>
          <a:xfrm>
            <a:off x="7466675" y="2967525"/>
            <a:ext cx="116700" cy="866100"/>
          </a:xfrm>
          <a:prstGeom prst="roundRect">
            <a:avLst>
              <a:gd fmla="val 16667" name="adj"/>
            </a:avLst>
          </a:prstGeom>
          <a:solidFill>
            <a:srgbClr val="1CD3E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141"/>
          <p:cNvSpPr txBox="1"/>
          <p:nvPr/>
        </p:nvSpPr>
        <p:spPr>
          <a:xfrm>
            <a:off x="2109450" y="4172300"/>
            <a:ext cx="5011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100">
                <a:solidFill>
                  <a:schemeClr val="dk1"/>
                </a:solidFill>
                <a:highlight>
                  <a:srgbClr val="F9F9FB"/>
                </a:highlight>
              </a:rPr>
              <a:t>Поблизости. Заряжен. Наготове.</a:t>
            </a:r>
            <a:endParaRPr b="1" sz="2100">
              <a:solidFill>
                <a:schemeClr val="dk1"/>
              </a:solidFill>
              <a:highlight>
                <a:srgbClr val="F9F9FB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1168" name="Google Shape;1168;p141"/>
          <p:cNvSpPr/>
          <p:nvPr/>
        </p:nvSpPr>
        <p:spPr>
          <a:xfrm>
            <a:off x="484775" y="1496525"/>
            <a:ext cx="2579400" cy="76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CD3E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Убеждающая</a:t>
            </a:r>
            <a:endParaRPr b="1"/>
          </a:p>
        </p:txBody>
      </p:sp>
      <p:sp>
        <p:nvSpPr>
          <p:cNvPr id="1169" name="Google Shape;1169;p141"/>
          <p:cNvSpPr/>
          <p:nvPr/>
        </p:nvSpPr>
        <p:spPr>
          <a:xfrm>
            <a:off x="3309125" y="1496525"/>
            <a:ext cx="2579400" cy="76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CD3E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Подкрепляющая</a:t>
            </a:r>
            <a:endParaRPr b="1"/>
          </a:p>
        </p:txBody>
      </p:sp>
      <p:sp>
        <p:nvSpPr>
          <p:cNvPr id="1170" name="Google Shape;1170;p141"/>
          <p:cNvSpPr/>
          <p:nvPr/>
        </p:nvSpPr>
        <p:spPr>
          <a:xfrm>
            <a:off x="6166200" y="1496525"/>
            <a:ext cx="2579400" cy="76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CD3E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Убеждающая</a:t>
            </a:r>
            <a:endParaRPr b="1"/>
          </a:p>
        </p:txBody>
      </p:sp>
      <p:sp>
        <p:nvSpPr>
          <p:cNvPr id="1171" name="Google Shape;1171;p141"/>
          <p:cNvSpPr txBox="1"/>
          <p:nvPr/>
        </p:nvSpPr>
        <p:spPr>
          <a:xfrm>
            <a:off x="686775" y="1965700"/>
            <a:ext cx="1996800" cy="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направленность на товар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172" name="Google Shape;1172;p141"/>
          <p:cNvSpPr txBox="1"/>
          <p:nvPr/>
        </p:nvSpPr>
        <p:spPr>
          <a:xfrm>
            <a:off x="3488625" y="1965700"/>
            <a:ext cx="1996800" cy="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направленность на товар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173" name="Google Shape;1173;p141"/>
          <p:cNvSpPr txBox="1"/>
          <p:nvPr/>
        </p:nvSpPr>
        <p:spPr>
          <a:xfrm>
            <a:off x="6366375" y="1965700"/>
            <a:ext cx="1996800" cy="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направленность на товар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42"/>
          <p:cNvSpPr txBox="1"/>
          <p:nvPr>
            <p:ph type="ctrTitle"/>
          </p:nvPr>
        </p:nvSpPr>
        <p:spPr>
          <a:xfrm>
            <a:off x="280275" y="329950"/>
            <a:ext cx="8520600" cy="1446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700"/>
              <a:t>Разработка рекламного обращения</a:t>
            </a:r>
            <a:endParaRPr sz="4700"/>
          </a:p>
        </p:txBody>
      </p:sp>
      <p:sp>
        <p:nvSpPr>
          <p:cNvPr id="1179" name="Google Shape;1179;p142"/>
          <p:cNvSpPr txBox="1"/>
          <p:nvPr>
            <p:ph idx="1" type="subTitle"/>
          </p:nvPr>
        </p:nvSpPr>
        <p:spPr>
          <a:xfrm>
            <a:off x="748950" y="2513225"/>
            <a:ext cx="7646100" cy="1281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ru" sz="3200">
                <a:solidFill>
                  <a:srgbClr val="000000"/>
                </a:solidFill>
              </a:rPr>
              <a:t>Бери </a:t>
            </a:r>
            <a:r>
              <a:rPr lang="ru" sz="3200">
                <a:solidFill>
                  <a:srgbClr val="1CD3ED"/>
                </a:solidFill>
              </a:rPr>
              <a:t>заряд</a:t>
            </a:r>
            <a:r>
              <a:rPr lang="ru" sz="3200">
                <a:solidFill>
                  <a:srgbClr val="000000"/>
                </a:solidFill>
              </a:rPr>
              <a:t> - живи на полную</a:t>
            </a:r>
            <a:r>
              <a:rPr lang="ru" sz="3200"/>
              <a:t>  </a:t>
            </a:r>
            <a:endParaRPr sz="320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143"/>
          <p:cNvSpPr txBox="1"/>
          <p:nvPr>
            <p:ph idx="1" type="subTitle"/>
          </p:nvPr>
        </p:nvSpPr>
        <p:spPr>
          <a:xfrm>
            <a:off x="3243600" y="216075"/>
            <a:ext cx="5900400" cy="1633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SzPts val="523"/>
              <a:buNone/>
            </a:pPr>
            <a:r>
              <a:rPr lang="ru" sz="2572">
                <a:solidFill>
                  <a:srgbClr val="1CD3ED"/>
                </a:solidFill>
              </a:rPr>
              <a:t>Не переживай, если батарея на исходе</a:t>
            </a:r>
            <a:r>
              <a:rPr lang="ru" sz="2572"/>
              <a:t>. Возьми павербанк напрокат, пока совершаешь покупки или находишься на деловой встрече — </a:t>
            </a:r>
            <a:r>
              <a:rPr lang="ru" sz="2572">
                <a:solidFill>
                  <a:srgbClr val="1CD3ED"/>
                </a:solidFill>
              </a:rPr>
              <a:t>вокруг тысячи станций</a:t>
            </a:r>
            <a:endParaRPr sz="2572">
              <a:solidFill>
                <a:srgbClr val="1CD3ED"/>
              </a:solidFill>
            </a:endParaRPr>
          </a:p>
        </p:txBody>
      </p:sp>
      <p:pic>
        <p:nvPicPr>
          <p:cNvPr descr="Оборудование и продукты • Бери заряд" id="1185" name="Google Shape;1185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98500" y="384900"/>
            <a:ext cx="6120424" cy="475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44"/>
          <p:cNvSpPr txBox="1"/>
          <p:nvPr>
            <p:ph idx="1" type="subTitle"/>
          </p:nvPr>
        </p:nvSpPr>
        <p:spPr>
          <a:xfrm>
            <a:off x="-62850" y="1123350"/>
            <a:ext cx="4079700" cy="2725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Наше оборудование </a:t>
            </a:r>
            <a:r>
              <a:rPr lang="ru">
                <a:solidFill>
                  <a:srgbClr val="1CD3ED"/>
                </a:solidFill>
              </a:rPr>
              <a:t>защищено от вандалов.</a:t>
            </a:r>
            <a:r>
              <a:rPr lang="ru"/>
              <a:t> Мы учли все все риски и защитили как партнеров, так и </a:t>
            </a:r>
            <a:r>
              <a:rPr lang="ru">
                <a:solidFill>
                  <a:srgbClr val="1CD3ED"/>
                </a:solidFill>
              </a:rPr>
              <a:t>пользователей</a:t>
            </a:r>
            <a:endParaRPr>
              <a:solidFill>
                <a:srgbClr val="1CD3ED"/>
              </a:solidFill>
            </a:endParaRPr>
          </a:p>
        </p:txBody>
      </p:sp>
      <p:pic>
        <p:nvPicPr>
          <p:cNvPr id="1191" name="Google Shape;1191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1575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Boston C</a:t>
            </a:r>
            <a:r>
              <a:rPr lang="ru"/>
              <a:t>onsulting Group</a:t>
            </a:r>
            <a:endParaRPr/>
          </a:p>
        </p:txBody>
      </p:sp>
      <p:cxnSp>
        <p:nvCxnSpPr>
          <p:cNvPr id="240" name="Google Shape;240;p37"/>
          <p:cNvCxnSpPr/>
          <p:nvPr/>
        </p:nvCxnSpPr>
        <p:spPr>
          <a:xfrm rot="10800000">
            <a:off x="955250" y="1107300"/>
            <a:ext cx="0" cy="33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1" name="Google Shape;241;p37"/>
          <p:cNvCxnSpPr/>
          <p:nvPr/>
        </p:nvCxnSpPr>
        <p:spPr>
          <a:xfrm rot="10800000">
            <a:off x="2625500" y="2777550"/>
            <a:ext cx="0" cy="33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" name="Google Shape;242;p37"/>
          <p:cNvCxnSpPr/>
          <p:nvPr/>
        </p:nvCxnSpPr>
        <p:spPr>
          <a:xfrm flipH="1">
            <a:off x="2623550" y="1107300"/>
            <a:ext cx="3900" cy="33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37"/>
          <p:cNvCxnSpPr/>
          <p:nvPr/>
        </p:nvCxnSpPr>
        <p:spPr>
          <a:xfrm flipH="1" rot="5400000">
            <a:off x="2623550" y="1107300"/>
            <a:ext cx="3900" cy="33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" name="Google Shape;244;p37"/>
          <p:cNvSpPr txBox="1"/>
          <p:nvPr/>
        </p:nvSpPr>
        <p:spPr>
          <a:xfrm>
            <a:off x="1416500" y="4843675"/>
            <a:ext cx="24180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ОТНОСИТЕЛЬНАЯ ДОЛЯ РЫНКА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45" name="Google Shape;245;p37"/>
          <p:cNvSpPr txBox="1"/>
          <p:nvPr/>
        </p:nvSpPr>
        <p:spPr>
          <a:xfrm rot="-5400000">
            <a:off x="-459875" y="2592000"/>
            <a:ext cx="16467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ТЕМП РОСТА</a:t>
            </a:r>
            <a:r>
              <a:rPr lang="ru" sz="1100">
                <a:solidFill>
                  <a:schemeClr val="dk2"/>
                </a:solidFill>
              </a:rPr>
              <a:t> РЫНКА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46" name="Google Shape;246;p37"/>
          <p:cNvSpPr txBox="1"/>
          <p:nvPr/>
        </p:nvSpPr>
        <p:spPr>
          <a:xfrm>
            <a:off x="2982325" y="4520575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2"/>
                </a:solidFill>
              </a:rPr>
              <a:t>ВЫСОКАЯ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247" name="Google Shape;247;p37"/>
          <p:cNvSpPr txBox="1"/>
          <p:nvPr/>
        </p:nvSpPr>
        <p:spPr>
          <a:xfrm>
            <a:off x="1416500" y="4520575"/>
            <a:ext cx="759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2"/>
                </a:solidFill>
              </a:rPr>
              <a:t>НИЗ</a:t>
            </a:r>
            <a:r>
              <a:rPr lang="ru" sz="900">
                <a:solidFill>
                  <a:schemeClr val="dk2"/>
                </a:solidFill>
              </a:rPr>
              <a:t>КАЯ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248" name="Google Shape;248;p37"/>
          <p:cNvSpPr txBox="1"/>
          <p:nvPr/>
        </p:nvSpPr>
        <p:spPr>
          <a:xfrm rot="-5400000">
            <a:off x="263263" y="1780025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2"/>
                </a:solidFill>
              </a:rPr>
              <a:t>ВЫСОКИЙ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249" name="Google Shape;249;p37"/>
          <p:cNvSpPr txBox="1"/>
          <p:nvPr/>
        </p:nvSpPr>
        <p:spPr>
          <a:xfrm rot="-5400000">
            <a:off x="330763" y="3413350"/>
            <a:ext cx="759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2"/>
                </a:solidFill>
              </a:rPr>
              <a:t>НИЗКИЙ</a:t>
            </a:r>
            <a:endParaRPr sz="900">
              <a:solidFill>
                <a:schemeClr val="dk2"/>
              </a:solidFill>
            </a:endParaRPr>
          </a:p>
        </p:txBody>
      </p:sp>
      <p:pic>
        <p:nvPicPr>
          <p:cNvPr id="250" name="Google Shape;25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9050" y="1576000"/>
            <a:ext cx="1261150" cy="81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7"/>
          <p:cNvSpPr/>
          <p:nvPr/>
        </p:nvSpPr>
        <p:spPr>
          <a:xfrm>
            <a:off x="2706425" y="2305550"/>
            <a:ext cx="416100" cy="395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7"/>
          <p:cNvSpPr txBox="1"/>
          <p:nvPr/>
        </p:nvSpPr>
        <p:spPr>
          <a:xfrm>
            <a:off x="2706425" y="2854150"/>
            <a:ext cx="126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дойная корова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53" name="Google Shape;253;p37"/>
          <p:cNvSpPr txBox="1"/>
          <p:nvPr/>
        </p:nvSpPr>
        <p:spPr>
          <a:xfrm>
            <a:off x="1354775" y="2854150"/>
            <a:ext cx="1189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собака на сене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54" name="Google Shape;254;p37"/>
          <p:cNvSpPr txBox="1"/>
          <p:nvPr/>
        </p:nvSpPr>
        <p:spPr>
          <a:xfrm>
            <a:off x="1212788" y="2346950"/>
            <a:ext cx="132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трудный ребенок</a:t>
            </a:r>
            <a:endParaRPr sz="1100">
              <a:solidFill>
                <a:schemeClr val="dk2"/>
              </a:solidFill>
            </a:endParaRPr>
          </a:p>
        </p:txBody>
      </p:sp>
      <p:cxnSp>
        <p:nvCxnSpPr>
          <p:cNvPr id="255" name="Google Shape;255;p37"/>
          <p:cNvCxnSpPr/>
          <p:nvPr/>
        </p:nvCxnSpPr>
        <p:spPr>
          <a:xfrm rot="10800000">
            <a:off x="5536675" y="1017725"/>
            <a:ext cx="0" cy="33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" name="Google Shape;256;p37"/>
          <p:cNvCxnSpPr/>
          <p:nvPr/>
        </p:nvCxnSpPr>
        <p:spPr>
          <a:xfrm rot="10800000">
            <a:off x="7206925" y="2687975"/>
            <a:ext cx="0" cy="33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" name="Google Shape;257;p37"/>
          <p:cNvCxnSpPr/>
          <p:nvPr/>
        </p:nvCxnSpPr>
        <p:spPr>
          <a:xfrm flipH="1">
            <a:off x="7204975" y="1017725"/>
            <a:ext cx="3900" cy="33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" name="Google Shape;258;p37"/>
          <p:cNvCxnSpPr/>
          <p:nvPr/>
        </p:nvCxnSpPr>
        <p:spPr>
          <a:xfrm flipH="1" rot="5400000">
            <a:off x="7204975" y="1017725"/>
            <a:ext cx="3900" cy="33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" name="Google Shape;259;p37"/>
          <p:cNvSpPr txBox="1"/>
          <p:nvPr/>
        </p:nvSpPr>
        <p:spPr>
          <a:xfrm>
            <a:off x="5997925" y="4843675"/>
            <a:ext cx="24180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ОТНОСИТЕЛЬНАЯ ДОЛЯ РЫНКА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60" name="Google Shape;260;p37"/>
          <p:cNvSpPr txBox="1"/>
          <p:nvPr/>
        </p:nvSpPr>
        <p:spPr>
          <a:xfrm rot="-5400000">
            <a:off x="4121550" y="2502425"/>
            <a:ext cx="16467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ТЕМП РОСТА РЫНКА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61" name="Google Shape;261;p37"/>
          <p:cNvSpPr txBox="1"/>
          <p:nvPr/>
        </p:nvSpPr>
        <p:spPr>
          <a:xfrm>
            <a:off x="7563750" y="4431000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2"/>
                </a:solidFill>
              </a:rPr>
              <a:t>ВЫСОКАЯ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262" name="Google Shape;262;p37"/>
          <p:cNvSpPr txBox="1"/>
          <p:nvPr/>
        </p:nvSpPr>
        <p:spPr>
          <a:xfrm>
            <a:off x="5997925" y="4447800"/>
            <a:ext cx="759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2"/>
                </a:solidFill>
              </a:rPr>
              <a:t>НИЗКАЯ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263" name="Google Shape;263;p37"/>
          <p:cNvSpPr txBox="1"/>
          <p:nvPr/>
        </p:nvSpPr>
        <p:spPr>
          <a:xfrm rot="-5400000">
            <a:off x="4844688" y="1690450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2"/>
                </a:solidFill>
              </a:rPr>
              <a:t>ВЫСОКИЙ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264" name="Google Shape;264;p37"/>
          <p:cNvSpPr txBox="1"/>
          <p:nvPr/>
        </p:nvSpPr>
        <p:spPr>
          <a:xfrm rot="-5400000">
            <a:off x="4912188" y="3323775"/>
            <a:ext cx="759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2"/>
                </a:solidFill>
              </a:rPr>
              <a:t>НИЗКИЙ</a:t>
            </a:r>
            <a:endParaRPr sz="900">
              <a:solidFill>
                <a:schemeClr val="dk2"/>
              </a:solidFill>
            </a:endParaRPr>
          </a:p>
        </p:txBody>
      </p:sp>
      <p:pic>
        <p:nvPicPr>
          <p:cNvPr id="265" name="Google Shape;26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0475" y="3117638"/>
            <a:ext cx="1261150" cy="81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7"/>
          <p:cNvSpPr/>
          <p:nvPr/>
        </p:nvSpPr>
        <p:spPr>
          <a:xfrm>
            <a:off x="7287850" y="2215975"/>
            <a:ext cx="416100" cy="395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7"/>
          <p:cNvSpPr txBox="1"/>
          <p:nvPr/>
        </p:nvSpPr>
        <p:spPr>
          <a:xfrm>
            <a:off x="7287850" y="2764575"/>
            <a:ext cx="126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дойная корова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68" name="Google Shape;268;p37"/>
          <p:cNvSpPr txBox="1"/>
          <p:nvPr/>
        </p:nvSpPr>
        <p:spPr>
          <a:xfrm>
            <a:off x="5936200" y="2764575"/>
            <a:ext cx="1189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собака на сене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69" name="Google Shape;269;p37"/>
          <p:cNvSpPr txBox="1"/>
          <p:nvPr/>
        </p:nvSpPr>
        <p:spPr>
          <a:xfrm>
            <a:off x="5794213" y="2257375"/>
            <a:ext cx="132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трудный ребенок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45"/>
          <p:cNvSpPr txBox="1"/>
          <p:nvPr>
            <p:ph type="ctrTitle"/>
          </p:nvPr>
        </p:nvSpPr>
        <p:spPr>
          <a:xfrm>
            <a:off x="311700" y="471325"/>
            <a:ext cx="8520600" cy="792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/>
              <a:t>Бюджетирование денежных потоков </a:t>
            </a:r>
            <a:endParaRPr sz="3800"/>
          </a:p>
        </p:txBody>
      </p:sp>
      <p:sp>
        <p:nvSpPr>
          <p:cNvPr id="1197" name="Google Shape;1197;p145"/>
          <p:cNvSpPr txBox="1"/>
          <p:nvPr>
            <p:ph idx="1" type="subTitle"/>
          </p:nvPr>
        </p:nvSpPr>
        <p:spPr>
          <a:xfrm>
            <a:off x="311700" y="2869775"/>
            <a:ext cx="5931300" cy="79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Бюджет продвижения = 10 млн рублей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98" name="Google Shape;1198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5400" y="1416325"/>
            <a:ext cx="2491679" cy="357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46"/>
          <p:cNvSpPr txBox="1"/>
          <p:nvPr>
            <p:ph type="title"/>
          </p:nvPr>
        </p:nvSpPr>
        <p:spPr>
          <a:xfrm>
            <a:off x="4401418" y="853527"/>
            <a:ext cx="40833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ru" sz="2400" u="none" strike="noStrike">
                <a:latin typeface="Arial"/>
                <a:ea typeface="Arial"/>
                <a:cs typeface="Arial"/>
                <a:sym typeface="Arial"/>
              </a:rPr>
              <a:t>Составление медиаплана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Мобильное устройство с приложениями" id="1204" name="Google Shape;1204;p146"/>
          <p:cNvPicPr preferRelativeResize="0"/>
          <p:nvPr/>
        </p:nvPicPr>
        <p:blipFill rotWithShape="1">
          <a:blip r:embed="rId3">
            <a:alphaModFix/>
          </a:blip>
          <a:srcRect b="0" l="48660" r="9088" t="0"/>
          <a:stretch/>
        </p:blipFill>
        <p:spPr>
          <a:xfrm>
            <a:off x="-1" y="8"/>
            <a:ext cx="3863383" cy="51434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5" name="Google Shape;1205;p146"/>
          <p:cNvCxnSpPr/>
          <p:nvPr/>
        </p:nvCxnSpPr>
        <p:spPr>
          <a:xfrm>
            <a:off x="4478773" y="653360"/>
            <a:ext cx="5526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06" name="Google Shape;1206;p146"/>
          <p:cNvSpPr txBox="1"/>
          <p:nvPr>
            <p:ph idx="1" type="body"/>
          </p:nvPr>
        </p:nvSpPr>
        <p:spPr>
          <a:xfrm>
            <a:off x="4401418" y="1913382"/>
            <a:ext cx="4083300" cy="26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b="0" i="0" lang="ru" sz="1500" u="none" strike="noStrike">
                <a:latin typeface="Arial"/>
                <a:ea typeface="Arial"/>
                <a:cs typeface="Arial"/>
                <a:sym typeface="Arial"/>
              </a:rPr>
              <a:t> Методы продвижения:</a:t>
            </a:r>
            <a:endParaRPr b="0" sz="1500"/>
          </a:p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b="0" i="0" lang="ru" sz="1500" u="none" strike="noStrike">
                <a:latin typeface="Arial"/>
                <a:ea typeface="Arial"/>
                <a:cs typeface="Arial"/>
                <a:sym typeface="Arial"/>
              </a:rPr>
              <a:t>  </a:t>
            </a:r>
            <a:r>
              <a:rPr lang="ru" sz="1500"/>
              <a:t>Ч</a:t>
            </a:r>
            <a:r>
              <a:rPr b="0" i="0" lang="ru" sz="1500" u="none" strike="noStrike">
                <a:latin typeface="Arial"/>
                <a:ea typeface="Arial"/>
                <a:cs typeface="Arial"/>
                <a:sym typeface="Arial"/>
              </a:rPr>
              <a:t>ерез социальные сети</a:t>
            </a:r>
            <a:r>
              <a:rPr lang="ru" sz="1500"/>
              <a:t>.</a:t>
            </a:r>
            <a:endParaRPr b="0" sz="1500"/>
          </a:p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b="0" i="0" lang="ru" sz="1500" u="none" strike="noStrike">
                <a:latin typeface="Arial"/>
                <a:ea typeface="Arial"/>
                <a:cs typeface="Arial"/>
                <a:sym typeface="Arial"/>
              </a:rPr>
              <a:t>  </a:t>
            </a:r>
            <a:r>
              <a:rPr lang="ru" sz="1500"/>
              <a:t>Через </a:t>
            </a:r>
            <a:r>
              <a:rPr b="0" i="0" lang="ru" sz="1500" u="none" strike="noStrike">
                <a:latin typeface="Arial"/>
                <a:ea typeface="Arial"/>
                <a:cs typeface="Arial"/>
                <a:sym typeface="Arial"/>
              </a:rPr>
              <a:t>блоги и статьи.</a:t>
            </a:r>
            <a:endParaRPr b="0" sz="1500"/>
          </a:p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b="0" i="0" lang="ru" sz="1500" u="none" strike="noStrike">
                <a:latin typeface="Arial"/>
                <a:ea typeface="Arial"/>
                <a:cs typeface="Arial"/>
                <a:sym typeface="Arial"/>
              </a:rPr>
              <a:t>  Партнерские программы и сотрудничество с сетевыми партнерами.</a:t>
            </a:r>
            <a:endParaRPr b="0" sz="1500"/>
          </a:p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b="0" i="0" lang="ru" sz="1500" u="none" strike="noStrike">
                <a:latin typeface="Arial"/>
                <a:ea typeface="Arial"/>
                <a:cs typeface="Arial"/>
                <a:sym typeface="Arial"/>
              </a:rPr>
              <a:t>  Реклама в приложениях и на веб-сайтах.</a:t>
            </a:r>
            <a:endParaRPr b="0" sz="15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47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147"/>
          <p:cNvSpPr/>
          <p:nvPr/>
        </p:nvSpPr>
        <p:spPr>
          <a:xfrm>
            <a:off x="1" y="0"/>
            <a:ext cx="6391800" cy="171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96900" sx="90000" rotWithShape="0" algn="t" dir="7140000" dist="304800" sy="90000">
              <a:srgbClr val="000000">
                <a:alpha val="1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147"/>
          <p:cNvSpPr txBox="1"/>
          <p:nvPr>
            <p:ph type="title"/>
          </p:nvPr>
        </p:nvSpPr>
        <p:spPr>
          <a:xfrm>
            <a:off x="571352" y="262647"/>
            <a:ext cx="3485100" cy="12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ru" sz="2800" u="none" strike="noStrike">
                <a:latin typeface="Arial"/>
                <a:ea typeface="Arial"/>
                <a:cs typeface="Arial"/>
                <a:sym typeface="Arial"/>
              </a:rPr>
              <a:t>Каналы коммуникации</a:t>
            </a:r>
            <a:br>
              <a:rPr b="0" lang="ru" sz="2800"/>
            </a:br>
            <a:endParaRPr sz="2800"/>
          </a:p>
        </p:txBody>
      </p:sp>
      <p:sp>
        <p:nvSpPr>
          <p:cNvPr id="1214" name="Google Shape;1214;p147"/>
          <p:cNvSpPr txBox="1"/>
          <p:nvPr>
            <p:ph idx="1" type="body"/>
          </p:nvPr>
        </p:nvSpPr>
        <p:spPr>
          <a:xfrm>
            <a:off x="571351" y="2057400"/>
            <a:ext cx="3485100" cy="27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b="0" i="0" lang="ru" sz="1500" u="none" strike="noStrike">
                <a:latin typeface="Arial"/>
                <a:ea typeface="Arial"/>
                <a:cs typeface="Arial"/>
                <a:sym typeface="Arial"/>
              </a:rPr>
              <a:t>  Социальные сети.</a:t>
            </a:r>
            <a:endParaRPr b="0" sz="1500"/>
          </a:p>
          <a:p>
            <a:pPr indent="-17145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b="0" i="0" lang="ru" sz="1500" u="none" strike="noStrike">
                <a:latin typeface="Arial"/>
                <a:ea typeface="Arial"/>
                <a:cs typeface="Arial"/>
                <a:sym typeface="Arial"/>
              </a:rPr>
              <a:t>  Поисковые системы для контекстной рекламы.</a:t>
            </a:r>
            <a:endParaRPr b="0" sz="1500"/>
          </a:p>
          <a:p>
            <a:pPr indent="-17145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b="0" i="0" lang="ru" sz="1500" u="none" strike="noStrike">
                <a:latin typeface="Arial"/>
                <a:ea typeface="Arial"/>
                <a:cs typeface="Arial"/>
                <a:sym typeface="Arial"/>
              </a:rPr>
              <a:t>  Партнерские сети салонов и торговых точек.</a:t>
            </a:r>
            <a:endParaRPr b="0" sz="1500"/>
          </a:p>
          <a:p>
            <a:pPr indent="-17145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b="0" i="0" lang="ru" sz="1500" u="none" strike="noStrike">
                <a:latin typeface="Arial"/>
                <a:ea typeface="Arial"/>
                <a:cs typeface="Arial"/>
                <a:sym typeface="Arial"/>
              </a:rPr>
              <a:t>  Электронная почта для рассылки предложений и новостей.</a:t>
            </a:r>
            <a:endParaRPr b="0" sz="1500"/>
          </a:p>
          <a:p>
            <a:pPr indent="-17145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b="0" i="0" lang="ru" sz="1500" u="none" strike="noStrike">
                <a:latin typeface="Arial"/>
                <a:ea typeface="Arial"/>
                <a:cs typeface="Arial"/>
                <a:sym typeface="Arial"/>
              </a:rPr>
              <a:t>  Мобильное приложение “Бери Заряд” для прямого взаимодействия с пользователями.</a:t>
            </a:r>
            <a:endParaRPr b="0" sz="1500"/>
          </a:p>
        </p:txBody>
      </p:sp>
      <p:pic>
        <p:nvPicPr>
          <p:cNvPr descr="Кабели Ethernet, подключенные к сетевому соединению" id="1215" name="Google Shape;1215;p147"/>
          <p:cNvPicPr preferRelativeResize="0"/>
          <p:nvPr/>
        </p:nvPicPr>
        <p:blipFill rotWithShape="1">
          <a:blip r:embed="rId3">
            <a:alphaModFix/>
          </a:blip>
          <a:srcRect b="0" l="1432" r="9575" t="0"/>
          <a:stretch/>
        </p:blipFill>
        <p:spPr>
          <a:xfrm>
            <a:off x="4572000" y="1"/>
            <a:ext cx="457712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14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1" name="Google Shape;1221;p148"/>
          <p:cNvSpPr/>
          <p:nvPr/>
        </p:nvSpPr>
        <p:spPr>
          <a:xfrm>
            <a:off x="1" y="0"/>
            <a:ext cx="6391800" cy="171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96900" sx="90000" rotWithShape="0" algn="t" dir="7140000" dist="304800" sy="90000">
              <a:srgbClr val="000000">
                <a:alpha val="1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2" name="Google Shape;1222;p148"/>
          <p:cNvSpPr txBox="1"/>
          <p:nvPr>
            <p:ph type="title"/>
          </p:nvPr>
        </p:nvSpPr>
        <p:spPr>
          <a:xfrm>
            <a:off x="571352" y="262647"/>
            <a:ext cx="3485100" cy="12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rPr lang="ru" sz="2800"/>
              <a:t>Частота и время использования каналов</a:t>
            </a:r>
            <a:endParaRPr/>
          </a:p>
        </p:txBody>
      </p:sp>
      <p:sp>
        <p:nvSpPr>
          <p:cNvPr id="1223" name="Google Shape;1223;p148"/>
          <p:cNvSpPr txBox="1"/>
          <p:nvPr>
            <p:ph idx="1" type="body"/>
          </p:nvPr>
        </p:nvSpPr>
        <p:spPr>
          <a:xfrm>
            <a:off x="571351" y="2057400"/>
            <a:ext cx="3485100" cy="27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10000"/>
          </a:bodyPr>
          <a:lstStyle/>
          <a:p>
            <a:pPr indent="-1778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ru" sz="1400">
                <a:latin typeface="Arial"/>
                <a:ea typeface="Arial"/>
                <a:cs typeface="Arial"/>
                <a:sym typeface="Arial"/>
              </a:rPr>
              <a:t>Социальные сети: ежедневные посты и регулярные рекламные кампании.</a:t>
            </a:r>
            <a:endParaRPr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ru" sz="1400">
                <a:latin typeface="Arial"/>
                <a:ea typeface="Arial"/>
                <a:cs typeface="Arial"/>
                <a:sym typeface="Arial"/>
              </a:rPr>
              <a:t>Контекстная реклама: постоянная активность с периодическими акциями.</a:t>
            </a:r>
            <a:endParaRPr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ru" sz="1400">
                <a:latin typeface="Arial"/>
                <a:ea typeface="Arial"/>
                <a:cs typeface="Arial"/>
                <a:sym typeface="Arial"/>
              </a:rPr>
              <a:t>Партнерские программы: регулярное обновление предложений и акций.</a:t>
            </a:r>
            <a:endParaRPr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ru" sz="1400">
                <a:latin typeface="Arial"/>
                <a:ea typeface="Arial"/>
                <a:cs typeface="Arial"/>
                <a:sym typeface="Arial"/>
              </a:rPr>
              <a:t>Email: еженедельные рассылки.</a:t>
            </a:r>
            <a:endParaRPr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ru" sz="1400">
                <a:latin typeface="Arial"/>
                <a:ea typeface="Arial"/>
                <a:cs typeface="Arial"/>
                <a:sym typeface="Arial"/>
              </a:rPr>
              <a:t>Мобильное приложение: постоянное обновление функционала и акций</a:t>
            </a:r>
            <a:endParaRPr/>
          </a:p>
        </p:txBody>
      </p:sp>
      <p:pic>
        <p:nvPicPr>
          <p:cNvPr descr="Трехмерные линии белого подключено с точками" id="1224" name="Google Shape;1224;p148"/>
          <p:cNvPicPr preferRelativeResize="0"/>
          <p:nvPr/>
        </p:nvPicPr>
        <p:blipFill rotWithShape="1">
          <a:blip r:embed="rId3">
            <a:alphaModFix/>
          </a:blip>
          <a:srcRect b="0" l="33707" r="12899" t="0"/>
          <a:stretch/>
        </p:blipFill>
        <p:spPr>
          <a:xfrm>
            <a:off x="4572000" y="1"/>
            <a:ext cx="457712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14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Стоимость мероприятий по проведению </a:t>
            </a:r>
            <a:endParaRPr/>
          </a:p>
        </p:txBody>
      </p:sp>
      <p:graphicFrame>
        <p:nvGraphicFramePr>
          <p:cNvPr id="1230" name="Google Shape;1230;p149"/>
          <p:cNvGraphicFramePr/>
          <p:nvPr/>
        </p:nvGraphicFramePr>
        <p:xfrm>
          <a:off x="628650" y="164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{CF51CFCA-FA8E-4FFB-8336-9834279ED9FD}</a:tableStyleId>
              </a:tblPr>
              <a:tblGrid>
                <a:gridCol w="3619500"/>
                <a:gridCol w="3619500"/>
              </a:tblGrid>
              <a:tr h="21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Канал продвижения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Сумма вложения, млн рублей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1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Контекстная реклама на сайтах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3,5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1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telegram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1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vk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0,5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1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email рассылка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0,5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1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Акционные предложения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1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Продвижение мобильного приложения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0,5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1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Total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15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Оценка эффективности мероприятий по продвижению </a:t>
            </a:r>
            <a:endParaRPr/>
          </a:p>
        </p:txBody>
      </p:sp>
      <p:sp>
        <p:nvSpPr>
          <p:cNvPr id="1236" name="Google Shape;1236;p15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2500"/>
              <a:t>Рентабельность продвижения </a:t>
            </a:r>
            <a:endParaRPr sz="2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2500"/>
              <a:t>Р = (П / З) × 100 % </a:t>
            </a:r>
            <a:endParaRPr sz="2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2500"/>
              <a:t>P = (36 млн рублей/10 млн рублей) * 100% = 360%</a:t>
            </a:r>
            <a:endParaRPr sz="2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>
            <p:ph type="title"/>
          </p:nvPr>
        </p:nvSpPr>
        <p:spPr>
          <a:xfrm>
            <a:off x="2725425" y="192925"/>
            <a:ext cx="391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“Товар-Рынок” </a:t>
            </a:r>
            <a:endParaRPr/>
          </a:p>
        </p:txBody>
      </p:sp>
      <p:pic>
        <p:nvPicPr>
          <p:cNvPr id="275" name="Google Shape;275;p38"/>
          <p:cNvPicPr preferRelativeResize="0"/>
          <p:nvPr/>
        </p:nvPicPr>
        <p:blipFill rotWithShape="1">
          <a:blip r:embed="rId3">
            <a:alphaModFix/>
          </a:blip>
          <a:srcRect b="-763" l="838" r="-27838" t="4107"/>
          <a:stretch/>
        </p:blipFill>
        <p:spPr>
          <a:xfrm>
            <a:off x="1553100" y="765634"/>
            <a:ext cx="8520599" cy="477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2850" y="4330638"/>
            <a:ext cx="1261150" cy="81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/>
          <p:nvPr>
            <p:ph type="title"/>
          </p:nvPr>
        </p:nvSpPr>
        <p:spPr>
          <a:xfrm>
            <a:off x="957900" y="0"/>
            <a:ext cx="722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Социально-экономическое развитие региона </a:t>
            </a:r>
            <a:endParaRPr/>
          </a:p>
        </p:txBody>
      </p:sp>
      <p:grpSp>
        <p:nvGrpSpPr>
          <p:cNvPr id="282" name="Google Shape;282;p39"/>
          <p:cNvGrpSpPr/>
          <p:nvPr/>
        </p:nvGrpSpPr>
        <p:grpSpPr>
          <a:xfrm>
            <a:off x="926966" y="681650"/>
            <a:ext cx="7290065" cy="4195200"/>
            <a:chOff x="926966" y="474150"/>
            <a:chExt cx="7290065" cy="4195200"/>
          </a:xfrm>
        </p:grpSpPr>
        <p:sp>
          <p:nvSpPr>
            <p:cNvPr id="283" name="Google Shape;283;p39"/>
            <p:cNvSpPr/>
            <p:nvPr/>
          </p:nvSpPr>
          <p:spPr>
            <a:xfrm>
              <a:off x="4606531" y="474150"/>
              <a:ext cx="3610500" cy="2066100"/>
            </a:xfrm>
            <a:prstGeom prst="round1Rect">
              <a:avLst>
                <a:gd fmla="val 16667" name="adj"/>
              </a:avLst>
            </a:prstGeom>
            <a:solidFill>
              <a:schemeClr val="lt2"/>
            </a:solidFill>
            <a:ln cap="flat" cmpd="sng" w="38100">
              <a:solidFill>
                <a:srgbClr val="009FF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A0FA"/>
                </a:solidFill>
              </a:endParaRPr>
            </a:p>
          </p:txBody>
        </p:sp>
        <p:sp>
          <p:nvSpPr>
            <p:cNvPr id="284" name="Google Shape;284;p39"/>
            <p:cNvSpPr/>
            <p:nvPr/>
          </p:nvSpPr>
          <p:spPr>
            <a:xfrm rot="10800000">
              <a:off x="926966" y="2602041"/>
              <a:ext cx="3610500" cy="2066100"/>
            </a:xfrm>
            <a:prstGeom prst="round1Rect">
              <a:avLst>
                <a:gd fmla="val 16667" name="adj"/>
              </a:avLst>
            </a:prstGeom>
            <a:solidFill>
              <a:schemeClr val="lt2"/>
            </a:solidFill>
            <a:ln cap="flat" cmpd="sng" w="38100">
              <a:solidFill>
                <a:srgbClr val="009FF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A0FA"/>
                </a:solidFill>
              </a:endParaRPr>
            </a:p>
          </p:txBody>
        </p:sp>
        <p:sp>
          <p:nvSpPr>
            <p:cNvPr id="285" name="Google Shape;285;p39"/>
            <p:cNvSpPr/>
            <p:nvPr/>
          </p:nvSpPr>
          <p:spPr>
            <a:xfrm flipH="1">
              <a:off x="926966" y="474150"/>
              <a:ext cx="3610500" cy="2066100"/>
            </a:xfrm>
            <a:prstGeom prst="round1Rect">
              <a:avLst>
                <a:gd fmla="val 16667" name="adj"/>
              </a:avLst>
            </a:prstGeom>
            <a:solidFill>
              <a:schemeClr val="lt2"/>
            </a:solidFill>
            <a:ln cap="flat" cmpd="sng" w="38100">
              <a:solidFill>
                <a:srgbClr val="009FF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A0FA"/>
                </a:solidFill>
              </a:endParaRPr>
            </a:p>
          </p:txBody>
        </p:sp>
        <p:sp>
          <p:nvSpPr>
            <p:cNvPr id="286" name="Google Shape;286;p39"/>
            <p:cNvSpPr/>
            <p:nvPr/>
          </p:nvSpPr>
          <p:spPr>
            <a:xfrm flipH="1" rot="10800000">
              <a:off x="4605354" y="2600850"/>
              <a:ext cx="3607200" cy="2068500"/>
            </a:xfrm>
            <a:prstGeom prst="round1Rect">
              <a:avLst>
                <a:gd fmla="val 16667" name="adj"/>
              </a:avLst>
            </a:prstGeom>
            <a:solidFill>
              <a:schemeClr val="lt2"/>
            </a:solidFill>
            <a:ln cap="flat" cmpd="sng" w="38100">
              <a:solidFill>
                <a:srgbClr val="009FF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A0FA"/>
                </a:solidFill>
              </a:endParaRPr>
            </a:p>
          </p:txBody>
        </p:sp>
      </p:grpSp>
      <p:sp>
        <p:nvSpPr>
          <p:cNvPr id="287" name="Google Shape;287;p39"/>
          <p:cNvSpPr txBox="1"/>
          <p:nvPr/>
        </p:nvSpPr>
        <p:spPr>
          <a:xfrm>
            <a:off x="1685225" y="681650"/>
            <a:ext cx="233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</a:rPr>
              <a:t>Социальный блок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88" name="Google Shape;288;p39"/>
          <p:cNvSpPr txBox="1"/>
          <p:nvPr/>
        </p:nvSpPr>
        <p:spPr>
          <a:xfrm>
            <a:off x="5120900" y="2819775"/>
            <a:ext cx="270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</a:rPr>
              <a:t>Инновационный блок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89" name="Google Shape;289;p39"/>
          <p:cNvSpPr txBox="1"/>
          <p:nvPr/>
        </p:nvSpPr>
        <p:spPr>
          <a:xfrm>
            <a:off x="5177450" y="681650"/>
            <a:ext cx="259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</a:rPr>
              <a:t>Экономический блок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90" name="Google Shape;290;p39"/>
          <p:cNvSpPr txBox="1"/>
          <p:nvPr/>
        </p:nvSpPr>
        <p:spPr>
          <a:xfrm>
            <a:off x="1289975" y="2819775"/>
            <a:ext cx="312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</a:rPr>
              <a:t>Информационный блок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91" name="Google Shape;291;p39"/>
          <p:cNvSpPr txBox="1"/>
          <p:nvPr/>
        </p:nvSpPr>
        <p:spPr>
          <a:xfrm>
            <a:off x="926975" y="1426275"/>
            <a:ext cx="3511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Качество жизни населения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Криминогенная ситуация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92" name="Google Shape;292;p39"/>
          <p:cNvSpPr txBox="1"/>
          <p:nvPr/>
        </p:nvSpPr>
        <p:spPr>
          <a:xfrm>
            <a:off x="1098600" y="3394650"/>
            <a:ext cx="3473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Соблюдение условий хранения и передачи информации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93" name="Google Shape;293;p39"/>
          <p:cNvSpPr txBox="1"/>
          <p:nvPr/>
        </p:nvSpPr>
        <p:spPr>
          <a:xfrm>
            <a:off x="5583050" y="3671700"/>
            <a:ext cx="178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Развитие НТП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94" name="Google Shape;294;p39"/>
          <p:cNvSpPr txBox="1"/>
          <p:nvPr/>
        </p:nvSpPr>
        <p:spPr>
          <a:xfrm>
            <a:off x="5012400" y="1214575"/>
            <a:ext cx="328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Объем</a:t>
            </a:r>
            <a:r>
              <a:rPr lang="ru" sz="1800">
                <a:solidFill>
                  <a:schemeClr val="dk1"/>
                </a:solidFill>
              </a:rPr>
              <a:t> платных услуг населению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95" name="Google Shape;29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4406" y="4608550"/>
            <a:ext cx="888542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0"/>
          <p:cNvSpPr txBox="1"/>
          <p:nvPr>
            <p:ph type="title"/>
          </p:nvPr>
        </p:nvSpPr>
        <p:spPr>
          <a:xfrm>
            <a:off x="421400" y="231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Емкость рынка (текущий объем продаж)</a:t>
            </a:r>
            <a:endParaRPr b="1"/>
          </a:p>
        </p:txBody>
      </p:sp>
      <p:pic>
        <p:nvPicPr>
          <p:cNvPr id="301" name="Google Shape;30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2600" y="2328300"/>
            <a:ext cx="2647551" cy="2647551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0"/>
          <p:cNvSpPr txBox="1"/>
          <p:nvPr>
            <p:ph idx="1" type="body"/>
          </p:nvPr>
        </p:nvSpPr>
        <p:spPr>
          <a:xfrm>
            <a:off x="421400" y="1129150"/>
            <a:ext cx="8201700" cy="33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chemeClr val="dk1"/>
                </a:solidFill>
              </a:rPr>
              <a:t>V рынка = отечественное производство + Im - Ex = 15000 станций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900">
                <a:solidFill>
                  <a:schemeClr val="dk1"/>
                </a:solidFill>
              </a:rPr>
              <a:t>E рынка = кол-во клиентов * средний чек = 2,5 млн * 150* 4 = 1500 млн рублей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Динамика продаж </a:t>
            </a:r>
            <a:endParaRPr/>
          </a:p>
        </p:txBody>
      </p:sp>
      <p:pic>
        <p:nvPicPr>
          <p:cNvPr id="308" name="Google Shape;30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4450" y="324938"/>
            <a:ext cx="1261150" cy="8128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9" name="Google Shape;309;p41"/>
          <p:cNvGraphicFramePr/>
          <p:nvPr/>
        </p:nvGraphicFramePr>
        <p:xfrm>
          <a:off x="311675" y="1508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{0569B197-FA54-4EC2-A615-4B646CCEA45B}</a:tableStyleId>
              </a:tblPr>
              <a:tblGrid>
                <a:gridCol w="1704125"/>
                <a:gridCol w="1704125"/>
                <a:gridCol w="1704125"/>
                <a:gridCol w="1704125"/>
                <a:gridCol w="1704125"/>
              </a:tblGrid>
              <a:tr h="180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500"/>
                        <a:t> Год</a:t>
                      </a:r>
                      <a:endParaRPr sz="2500"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500"/>
                        <a:t>2019</a:t>
                      </a:r>
                      <a:endParaRPr sz="2500"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500"/>
                        <a:t>2020</a:t>
                      </a:r>
                      <a:endParaRPr sz="2500"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500"/>
                        <a:t>2021</a:t>
                      </a:r>
                      <a:endParaRPr sz="2500"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500"/>
                        <a:t>2022</a:t>
                      </a:r>
                      <a:endParaRPr sz="2500"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500"/>
                        <a:t>Выручка, тыс., рублей</a:t>
                      </a:r>
                      <a:endParaRPr sz="2500"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500"/>
                        <a:t>94457</a:t>
                      </a:r>
                      <a:endParaRPr sz="2500"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500"/>
                        <a:t>114281</a:t>
                      </a:r>
                      <a:endParaRPr sz="2500"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500"/>
                        <a:t>499520</a:t>
                      </a:r>
                      <a:endParaRPr sz="2500"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500"/>
                        <a:t>723421</a:t>
                      </a:r>
                      <a:endParaRPr sz="2500"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500"/>
                        <a:t>Динамика, %</a:t>
                      </a:r>
                      <a:endParaRPr sz="2500"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500"/>
                        <a:t>-</a:t>
                      </a:r>
                      <a:endParaRPr sz="2500"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500"/>
                        <a:t>121</a:t>
                      </a:r>
                      <a:endParaRPr sz="2500"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500"/>
                        <a:t>437</a:t>
                      </a:r>
                      <a:endParaRPr sz="2500"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500"/>
                        <a:t>145</a:t>
                      </a:r>
                      <a:endParaRPr sz="2500"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2"/>
          <p:cNvSpPr txBox="1"/>
          <p:nvPr>
            <p:ph type="title"/>
          </p:nvPr>
        </p:nvSpPr>
        <p:spPr>
          <a:xfrm>
            <a:off x="311700" y="502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Исследование конкуренции</a:t>
            </a:r>
            <a:endParaRPr/>
          </a:p>
        </p:txBody>
      </p:sp>
      <p:sp>
        <p:nvSpPr>
          <p:cNvPr id="315" name="Google Shape;315;p42"/>
          <p:cNvSpPr txBox="1"/>
          <p:nvPr>
            <p:ph idx="1" type="body"/>
          </p:nvPr>
        </p:nvSpPr>
        <p:spPr>
          <a:xfrm>
            <a:off x="435000" y="1417725"/>
            <a:ext cx="8709000" cy="14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/>
              <a:t>Давайте обсудим насколько </a:t>
            </a:r>
            <a:r>
              <a:rPr lang="ru" sz="1900"/>
              <a:t>конкурентоспособны компании, занимающиеся powerbank sharing, по сравнению с возможностью заряжать телефон своими гаджетами. 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380012" y="1969487"/>
            <a:ext cx="1279750" cy="2534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2"/>
          <p:cNvSpPr txBox="1"/>
          <p:nvPr/>
        </p:nvSpPr>
        <p:spPr>
          <a:xfrm>
            <a:off x="878225" y="4190625"/>
            <a:ext cx="22833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Новый powerbank ёмкости 20000 Ма-ч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18" name="Google Shape;31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9647" y="2708400"/>
            <a:ext cx="1056624" cy="105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2"/>
          <p:cNvPicPr preferRelativeResize="0"/>
          <p:nvPr/>
        </p:nvPicPr>
        <p:blipFill rotWithShape="1">
          <a:blip r:embed="rId5">
            <a:alphaModFix/>
          </a:blip>
          <a:srcRect b="-2240" l="-18987" r="-19000" t="2240"/>
          <a:stretch/>
        </p:blipFill>
        <p:spPr>
          <a:xfrm rot="23">
            <a:off x="6414849" y="2271285"/>
            <a:ext cx="2498176" cy="2597307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2"/>
          <p:cNvSpPr txBox="1"/>
          <p:nvPr/>
        </p:nvSpPr>
        <p:spPr>
          <a:xfrm>
            <a:off x="4041575" y="2346926"/>
            <a:ext cx="3376200" cy="14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0">
                <a:solidFill>
                  <a:schemeClr val="accent1"/>
                </a:solidFill>
              </a:rPr>
              <a:t>18</a:t>
            </a:r>
            <a:endParaRPr b="1" sz="11000">
              <a:solidFill>
                <a:schemeClr val="accent1"/>
              </a:solidFill>
            </a:endParaRPr>
          </a:p>
        </p:txBody>
      </p:sp>
      <p:sp>
        <p:nvSpPr>
          <p:cNvPr id="321" name="Google Shape;321;p42"/>
          <p:cNvSpPr txBox="1"/>
          <p:nvPr/>
        </p:nvSpPr>
        <p:spPr>
          <a:xfrm>
            <a:off x="4898001" y="4190625"/>
            <a:ext cx="23805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Аренд powerbank на час у 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 “Бери Заряд!”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22" name="Google Shape;322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8098" y="3798700"/>
            <a:ext cx="1279728" cy="1279749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2"/>
          <p:cNvSpPr/>
          <p:nvPr/>
        </p:nvSpPr>
        <p:spPr>
          <a:xfrm flipH="1" rot="-9640542">
            <a:off x="4105175" y="3844570"/>
            <a:ext cx="378950" cy="593485"/>
          </a:xfrm>
          <a:prstGeom prst="triangle">
            <a:avLst>
              <a:gd fmla="val 5220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3"/>
          <p:cNvSpPr txBox="1"/>
          <p:nvPr>
            <p:ph type="title"/>
          </p:nvPr>
        </p:nvSpPr>
        <p:spPr>
          <a:xfrm>
            <a:off x="311700" y="502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Исследование конкуренции</a:t>
            </a:r>
            <a:endParaRPr/>
          </a:p>
        </p:txBody>
      </p:sp>
      <p:pic>
        <p:nvPicPr>
          <p:cNvPr id="329" name="Google Shape;32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119150" y="1304537"/>
            <a:ext cx="1279750" cy="25344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3"/>
          <p:cNvSpPr txBox="1"/>
          <p:nvPr/>
        </p:nvSpPr>
        <p:spPr>
          <a:xfrm>
            <a:off x="617375" y="3394875"/>
            <a:ext cx="22833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Новый powerbank ёмкости 20000 Ма-ч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31" name="Google Shape;33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5372" y="2043438"/>
            <a:ext cx="1056624" cy="105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3"/>
          <p:cNvPicPr preferRelativeResize="0"/>
          <p:nvPr/>
        </p:nvPicPr>
        <p:blipFill rotWithShape="1">
          <a:blip r:embed="rId5">
            <a:alphaModFix/>
          </a:blip>
          <a:srcRect b="-2240" l="-18987" r="-19000" t="2240"/>
          <a:stretch/>
        </p:blipFill>
        <p:spPr>
          <a:xfrm rot="23">
            <a:off x="6280849" y="1551185"/>
            <a:ext cx="2498176" cy="2597307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3"/>
          <p:cNvSpPr txBox="1"/>
          <p:nvPr/>
        </p:nvSpPr>
        <p:spPr>
          <a:xfrm>
            <a:off x="3907575" y="1606901"/>
            <a:ext cx="3376200" cy="14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0">
                <a:solidFill>
                  <a:schemeClr val="accent4"/>
                </a:solidFill>
              </a:rPr>
              <a:t>5</a:t>
            </a:r>
            <a:endParaRPr b="1" sz="11000">
              <a:solidFill>
                <a:schemeClr val="accent4"/>
              </a:solidFill>
            </a:endParaRPr>
          </a:p>
        </p:txBody>
      </p:sp>
      <p:sp>
        <p:nvSpPr>
          <p:cNvPr id="334" name="Google Shape;334;p43"/>
          <p:cNvSpPr txBox="1"/>
          <p:nvPr/>
        </p:nvSpPr>
        <p:spPr>
          <a:xfrm>
            <a:off x="4638401" y="3394875"/>
            <a:ext cx="23805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Аренд powerbank на целый день у 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 “Бери Заряд!”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35" name="Google Shape;335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58661" y="3556525"/>
            <a:ext cx="1279728" cy="1279749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3"/>
          <p:cNvSpPr/>
          <p:nvPr/>
        </p:nvSpPr>
        <p:spPr>
          <a:xfrm>
            <a:off x="3470225" y="3668100"/>
            <a:ext cx="1056600" cy="10566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4"/>
          <p:cNvSpPr txBox="1"/>
          <p:nvPr>
            <p:ph type="title"/>
          </p:nvPr>
        </p:nvSpPr>
        <p:spPr>
          <a:xfrm>
            <a:off x="311700" y="502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Исследование конкуренции</a:t>
            </a:r>
            <a:endParaRPr/>
          </a:p>
        </p:txBody>
      </p:sp>
      <p:sp>
        <p:nvSpPr>
          <p:cNvPr id="342" name="Google Shape;342;p44"/>
          <p:cNvSpPr txBox="1"/>
          <p:nvPr>
            <p:ph idx="1" type="body"/>
          </p:nvPr>
        </p:nvSpPr>
        <p:spPr>
          <a:xfrm>
            <a:off x="435000" y="1417725"/>
            <a:ext cx="8709000" cy="14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/>
              <a:t>Для тех пользователей, которые потеряли powerbank или случайно забыли его вернуть применяются дополнительные штрафы.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                                          В случае утери</a:t>
            </a:r>
            <a:endParaRPr/>
          </a:p>
        </p:txBody>
      </p:sp>
      <p:pic>
        <p:nvPicPr>
          <p:cNvPr id="343" name="Google Shape;34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615787" y="2081075"/>
            <a:ext cx="1279750" cy="25344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4"/>
          <p:cNvSpPr txBox="1"/>
          <p:nvPr/>
        </p:nvSpPr>
        <p:spPr>
          <a:xfrm>
            <a:off x="5988450" y="4259800"/>
            <a:ext cx="22833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Новый powerbank ёмкости 20000 Ма-ч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45" name="Google Shape;34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5372" y="2819988"/>
            <a:ext cx="1056624" cy="105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4"/>
          <p:cNvPicPr preferRelativeResize="0"/>
          <p:nvPr/>
        </p:nvPicPr>
        <p:blipFill rotWithShape="1">
          <a:blip r:embed="rId5">
            <a:alphaModFix/>
          </a:blip>
          <a:srcRect b="-2240" l="-18987" r="-19000" t="2240"/>
          <a:stretch/>
        </p:blipFill>
        <p:spPr>
          <a:xfrm rot="23">
            <a:off x="666724" y="2158385"/>
            <a:ext cx="2498176" cy="2597307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4"/>
          <p:cNvSpPr txBox="1"/>
          <p:nvPr/>
        </p:nvSpPr>
        <p:spPr>
          <a:xfrm>
            <a:off x="784401" y="4478900"/>
            <a:ext cx="23805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Аренд powerbank на час у 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 “Бери Заряд!”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48" name="Google Shape;348;p44"/>
          <p:cNvSpPr txBox="1"/>
          <p:nvPr/>
        </p:nvSpPr>
        <p:spPr>
          <a:xfrm>
            <a:off x="3851850" y="2409450"/>
            <a:ext cx="30000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0">
                <a:solidFill>
                  <a:srgbClr val="FF0000"/>
                </a:solidFill>
              </a:rPr>
              <a:t>3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Беризаряд! - Городской сервис аренды зарядок" id="141" name="Google Shape;141;p27"/>
          <p:cNvPicPr preferRelativeResize="0"/>
          <p:nvPr/>
        </p:nvPicPr>
        <p:blipFill rotWithShape="1">
          <a:blip r:embed="rId3">
            <a:alphaModFix/>
          </a:blip>
          <a:srcRect b="-1" l="0" r="6436" t="0"/>
          <a:stretch/>
        </p:blipFill>
        <p:spPr>
          <a:xfrm>
            <a:off x="5143348" y="-8165"/>
            <a:ext cx="4000653" cy="5151665"/>
          </a:xfrm>
          <a:prstGeom prst="rect">
            <a:avLst/>
          </a:prstGeom>
          <a:noFill/>
          <a:ln>
            <a:noFill/>
          </a:ln>
          <a:effectLst>
            <a:outerShdw blurRad="127000" sx="99000" rotWithShape="0" algn="r" dir="10800000" dist="50800" sy="99000">
              <a:srgbClr val="000000">
                <a:alpha val="40000"/>
              </a:srgbClr>
            </a:outerShdw>
          </a:effectLst>
        </p:spPr>
      </p:pic>
      <p:sp>
        <p:nvSpPr>
          <p:cNvPr id="142" name="Google Shape;142;p27"/>
          <p:cNvSpPr txBox="1"/>
          <p:nvPr>
            <p:ph type="title"/>
          </p:nvPr>
        </p:nvSpPr>
        <p:spPr>
          <a:xfrm>
            <a:off x="571350" y="571501"/>
            <a:ext cx="4000648" cy="12811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ru" sz="3000">
                <a:latin typeface="Arial"/>
                <a:ea typeface="Arial"/>
                <a:cs typeface="Arial"/>
                <a:sym typeface="Arial"/>
              </a:rPr>
              <a:t>Бизнес-идея</a:t>
            </a:r>
            <a:endParaRPr/>
          </a:p>
        </p:txBody>
      </p:sp>
      <p:sp>
        <p:nvSpPr>
          <p:cNvPr id="143" name="Google Shape;143;p27"/>
          <p:cNvSpPr txBox="1"/>
          <p:nvPr>
            <p:ph idx="1" type="body"/>
          </p:nvPr>
        </p:nvSpPr>
        <p:spPr>
          <a:xfrm>
            <a:off x="571350" y="1852683"/>
            <a:ext cx="4571997" cy="282737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i="0" lang="ru" sz="1100">
                <a:latin typeface="Arial"/>
                <a:ea typeface="Arial"/>
                <a:cs typeface="Arial"/>
                <a:sym typeface="Arial"/>
              </a:rPr>
              <a:t>«Бери Заряд!» </a:t>
            </a:r>
            <a:r>
              <a:rPr b="0" i="0" lang="ru" sz="900"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b="0" i="0" lang="ru" sz="1100">
                <a:solidFill>
                  <a:srgbClr val="15181E"/>
                </a:solidFill>
                <a:latin typeface="Arial"/>
                <a:ea typeface="Arial"/>
                <a:cs typeface="Arial"/>
                <a:sym typeface="Arial"/>
              </a:rPr>
              <a:t>сеть вендинговых автоматов по аренде портативных зарядных устройств.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5181E"/>
              </a:buClr>
              <a:buSzPts val="1100"/>
              <a:buNone/>
            </a:pPr>
            <a:r>
              <a:rPr lang="ru" sz="1100">
                <a:solidFill>
                  <a:srgbClr val="15181E"/>
                </a:solidFill>
                <a:latin typeface="Arial"/>
                <a:ea typeface="Arial"/>
                <a:cs typeface="Arial"/>
                <a:sym typeface="Arial"/>
              </a:rPr>
              <a:t>Новизна и экономический эффект заключается в следующем: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184150" lvl="0" marL="1778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5181E"/>
              </a:buClr>
              <a:buSzPts val="1100"/>
              <a:buChar char="•"/>
            </a:pPr>
            <a:r>
              <a:rPr lang="ru" sz="1100">
                <a:solidFill>
                  <a:srgbClr val="15181E"/>
                </a:solidFill>
                <a:latin typeface="Arial"/>
                <a:ea typeface="Arial"/>
                <a:cs typeface="Arial"/>
                <a:sym typeface="Arial"/>
              </a:rPr>
              <a:t>– собственное ИТ-решение, поддерживающее автоматы разных производителей;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184150" lvl="0" marL="1778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5181E"/>
              </a:buClr>
              <a:buSzPts val="1100"/>
              <a:buChar char="•"/>
            </a:pPr>
            <a:r>
              <a:rPr lang="ru" sz="1100">
                <a:solidFill>
                  <a:srgbClr val="15181E"/>
                </a:solidFill>
                <a:latin typeface="Arial"/>
                <a:ea typeface="Arial"/>
                <a:cs typeface="Arial"/>
                <a:sym typeface="Arial"/>
              </a:rPr>
              <a:t>– высокоэффективная цепь поставок оборудования;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184150" lvl="0" marL="1778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5181E"/>
              </a:buClr>
              <a:buSzPts val="1100"/>
              <a:buChar char="•"/>
            </a:pPr>
            <a:r>
              <a:rPr lang="ru" sz="1100">
                <a:solidFill>
                  <a:srgbClr val="15181E"/>
                </a:solidFill>
                <a:latin typeface="Arial"/>
                <a:ea typeface="Arial"/>
                <a:cs typeface="Arial"/>
                <a:sym typeface="Arial"/>
              </a:rPr>
              <a:t>– система гибкой тарификации;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184150" lvl="0" marL="1778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5181E"/>
              </a:buClr>
              <a:buSzPts val="1100"/>
              <a:buChar char="•"/>
            </a:pPr>
            <a:r>
              <a:rPr lang="ru" sz="1100">
                <a:solidFill>
                  <a:srgbClr val="15181E"/>
                </a:solidFill>
                <a:latin typeface="Arial"/>
                <a:ea typeface="Arial"/>
                <a:cs typeface="Arial"/>
                <a:sym typeface="Arial"/>
              </a:rPr>
              <a:t>– собственная сервисная служба, готовая установить и обслуживать автоматы;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Карты зарядных станций</a:t>
            </a:r>
            <a:endParaRPr/>
          </a:p>
        </p:txBody>
      </p:sp>
      <p:sp>
        <p:nvSpPr>
          <p:cNvPr id="354" name="Google Shape;354;p45"/>
          <p:cNvSpPr txBox="1"/>
          <p:nvPr>
            <p:ph idx="1" type="body"/>
          </p:nvPr>
        </p:nvSpPr>
        <p:spPr>
          <a:xfrm>
            <a:off x="2078550" y="4608725"/>
            <a:ext cx="35961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Бери заряд! </a:t>
            </a:r>
            <a:endParaRPr/>
          </a:p>
        </p:txBody>
      </p:sp>
      <p:pic>
        <p:nvPicPr>
          <p:cNvPr id="355" name="Google Shape;35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12" y="4576987"/>
            <a:ext cx="1459238" cy="5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5"/>
          <p:cNvPicPr preferRelativeResize="0"/>
          <p:nvPr/>
        </p:nvPicPr>
        <p:blipFill rotWithShape="1">
          <a:blip r:embed="rId4">
            <a:alphaModFix/>
          </a:blip>
          <a:srcRect b="0" l="0" r="4049" t="0"/>
          <a:stretch/>
        </p:blipFill>
        <p:spPr>
          <a:xfrm>
            <a:off x="966750" y="1130850"/>
            <a:ext cx="7210500" cy="3254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Карты зарядных станций</a:t>
            </a:r>
            <a:endParaRPr/>
          </a:p>
        </p:txBody>
      </p:sp>
      <p:sp>
        <p:nvSpPr>
          <p:cNvPr id="362" name="Google Shape;362;p46"/>
          <p:cNvSpPr txBox="1"/>
          <p:nvPr>
            <p:ph idx="1" type="body"/>
          </p:nvPr>
        </p:nvSpPr>
        <p:spPr>
          <a:xfrm>
            <a:off x="2499100" y="4486225"/>
            <a:ext cx="35961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Energo</a:t>
            </a:r>
            <a:endParaRPr/>
          </a:p>
        </p:txBody>
      </p:sp>
      <p:pic>
        <p:nvPicPr>
          <p:cNvPr id="363" name="Google Shape;363;p46"/>
          <p:cNvPicPr preferRelativeResize="0"/>
          <p:nvPr/>
        </p:nvPicPr>
        <p:blipFill rotWithShape="1">
          <a:blip r:embed="rId3">
            <a:alphaModFix/>
          </a:blip>
          <a:srcRect b="0" l="0" r="3623" t="0"/>
          <a:stretch/>
        </p:blipFill>
        <p:spPr>
          <a:xfrm>
            <a:off x="832425" y="1059900"/>
            <a:ext cx="7245000" cy="3267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64" name="Google Shape;36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1600" y="4369675"/>
            <a:ext cx="679200" cy="679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365" name="Google Shape;365;p46"/>
          <p:cNvGrpSpPr/>
          <p:nvPr/>
        </p:nvGrpSpPr>
        <p:grpSpPr>
          <a:xfrm>
            <a:off x="2609510" y="2743353"/>
            <a:ext cx="760704" cy="756900"/>
            <a:chOff x="2905025" y="2743250"/>
            <a:chExt cx="679200" cy="679200"/>
          </a:xfrm>
        </p:grpSpPr>
        <p:sp>
          <p:nvSpPr>
            <p:cNvPr id="366" name="Google Shape;366;p46"/>
            <p:cNvSpPr/>
            <p:nvPr/>
          </p:nvSpPr>
          <p:spPr>
            <a:xfrm>
              <a:off x="2952875" y="2796500"/>
              <a:ext cx="583500" cy="572700"/>
            </a:xfrm>
            <a:prstGeom prst="ellipse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800"/>
                <a:t>1978</a:t>
              </a:r>
              <a:endParaRPr b="1" sz="800"/>
            </a:p>
          </p:txBody>
        </p:sp>
        <p:sp>
          <p:nvSpPr>
            <p:cNvPr id="367" name="Google Shape;367;p46"/>
            <p:cNvSpPr/>
            <p:nvPr/>
          </p:nvSpPr>
          <p:spPr>
            <a:xfrm>
              <a:off x="2905025" y="2743250"/>
              <a:ext cx="679200" cy="679200"/>
            </a:xfrm>
            <a:prstGeom prst="donut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" name="Google Shape;368;p46"/>
          <p:cNvSpPr/>
          <p:nvPr/>
        </p:nvSpPr>
        <p:spPr>
          <a:xfrm>
            <a:off x="2297626" y="2571749"/>
            <a:ext cx="539400" cy="5178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800"/>
              <a:t>278</a:t>
            </a:r>
            <a:endParaRPr b="1" sz="800"/>
          </a:p>
        </p:txBody>
      </p:sp>
      <p:sp>
        <p:nvSpPr>
          <p:cNvPr id="369" name="Google Shape;369;p46"/>
          <p:cNvSpPr/>
          <p:nvPr/>
        </p:nvSpPr>
        <p:spPr>
          <a:xfrm>
            <a:off x="2297625" y="2571750"/>
            <a:ext cx="539400" cy="517800"/>
          </a:xfrm>
          <a:prstGeom prst="donut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Карты зарядных станций</a:t>
            </a:r>
            <a:endParaRPr/>
          </a:p>
        </p:txBody>
      </p:sp>
      <p:sp>
        <p:nvSpPr>
          <p:cNvPr id="375" name="Google Shape;375;p47"/>
          <p:cNvSpPr txBox="1"/>
          <p:nvPr>
            <p:ph idx="1" type="body"/>
          </p:nvPr>
        </p:nvSpPr>
        <p:spPr>
          <a:xfrm>
            <a:off x="2253725" y="4486175"/>
            <a:ext cx="35961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Get </a:t>
            </a:r>
            <a:r>
              <a:rPr lang="ru"/>
              <a:t>Energy</a:t>
            </a:r>
            <a:endParaRPr/>
          </a:p>
        </p:txBody>
      </p:sp>
      <p:pic>
        <p:nvPicPr>
          <p:cNvPr id="376" name="Google Shape;376;p47"/>
          <p:cNvPicPr preferRelativeResize="0"/>
          <p:nvPr/>
        </p:nvPicPr>
        <p:blipFill rotWithShape="1">
          <a:blip r:embed="rId3">
            <a:alphaModFix/>
          </a:blip>
          <a:srcRect b="0" l="0" r="15583" t="0"/>
          <a:stretch/>
        </p:blipFill>
        <p:spPr>
          <a:xfrm>
            <a:off x="1870300" y="1219550"/>
            <a:ext cx="6769200" cy="3064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77" name="Google Shape;37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5800" y="4349823"/>
            <a:ext cx="958200" cy="718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78" name="Google Shape;378;p47"/>
          <p:cNvPicPr preferRelativeResize="0"/>
          <p:nvPr/>
        </p:nvPicPr>
        <p:blipFill rotWithShape="1">
          <a:blip r:embed="rId5">
            <a:alphaModFix/>
          </a:blip>
          <a:srcRect b="-2007" l="0" r="3147" t="-1986"/>
          <a:stretch/>
        </p:blipFill>
        <p:spPr>
          <a:xfrm>
            <a:off x="250175" y="1164648"/>
            <a:ext cx="2268900" cy="3174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Карты зарядных станций</a:t>
            </a:r>
            <a:endParaRPr/>
          </a:p>
        </p:txBody>
      </p:sp>
      <p:sp>
        <p:nvSpPr>
          <p:cNvPr id="384" name="Google Shape;384;p48"/>
          <p:cNvSpPr txBox="1"/>
          <p:nvPr>
            <p:ph idx="1" type="body"/>
          </p:nvPr>
        </p:nvSpPr>
        <p:spPr>
          <a:xfrm>
            <a:off x="2078550" y="4608725"/>
            <a:ext cx="35961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Stay in touch</a:t>
            </a:r>
            <a:endParaRPr/>
          </a:p>
        </p:txBody>
      </p:sp>
      <p:pic>
        <p:nvPicPr>
          <p:cNvPr id="385" name="Google Shape;38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4725" y="4385251"/>
            <a:ext cx="1783175" cy="7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0561" y="1135188"/>
            <a:ext cx="6762900" cy="3132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387" name="Google Shape;387;p48"/>
          <p:cNvGrpSpPr/>
          <p:nvPr/>
        </p:nvGrpSpPr>
        <p:grpSpPr>
          <a:xfrm>
            <a:off x="2162579" y="2615398"/>
            <a:ext cx="818164" cy="827537"/>
            <a:chOff x="2905025" y="2743250"/>
            <a:chExt cx="679200" cy="679200"/>
          </a:xfrm>
        </p:grpSpPr>
        <p:sp>
          <p:nvSpPr>
            <p:cNvPr id="388" name="Google Shape;388;p48"/>
            <p:cNvSpPr/>
            <p:nvPr/>
          </p:nvSpPr>
          <p:spPr>
            <a:xfrm>
              <a:off x="2952875" y="2796500"/>
              <a:ext cx="583500" cy="572700"/>
            </a:xfrm>
            <a:prstGeom prst="ellipse">
              <a:avLst/>
            </a:prstGeom>
            <a:solidFill>
              <a:srgbClr val="00A0FA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800">
                  <a:solidFill>
                    <a:schemeClr val="lt1"/>
                  </a:solidFill>
                </a:rPr>
                <a:t>405</a:t>
              </a:r>
              <a:endParaRPr b="1" sz="800">
                <a:solidFill>
                  <a:schemeClr val="lt1"/>
                </a:solidFill>
              </a:endParaRPr>
            </a:p>
          </p:txBody>
        </p:sp>
        <p:sp>
          <p:nvSpPr>
            <p:cNvPr id="389" name="Google Shape;389;p48"/>
            <p:cNvSpPr/>
            <p:nvPr/>
          </p:nvSpPr>
          <p:spPr>
            <a:xfrm>
              <a:off x="2905025" y="2743250"/>
              <a:ext cx="679200" cy="679200"/>
            </a:xfrm>
            <a:prstGeom prst="donut">
              <a:avLst>
                <a:gd fmla="val 25000" name="adj"/>
              </a:avLst>
            </a:prstGeom>
            <a:solidFill>
              <a:schemeClr val="lt1"/>
            </a:solidFill>
            <a:ln cap="flat" cmpd="sng" w="9525">
              <a:solidFill>
                <a:srgbClr val="00A0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 txBox="1"/>
          <p:nvPr>
            <p:ph type="title"/>
          </p:nvPr>
        </p:nvSpPr>
        <p:spPr>
          <a:xfrm>
            <a:off x="4864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Сравнение предложений</a:t>
            </a:r>
            <a:endParaRPr/>
          </a:p>
        </p:txBody>
      </p:sp>
      <p:grpSp>
        <p:nvGrpSpPr>
          <p:cNvPr id="395" name="Google Shape;395;p49"/>
          <p:cNvGrpSpPr/>
          <p:nvPr/>
        </p:nvGrpSpPr>
        <p:grpSpPr>
          <a:xfrm>
            <a:off x="1563588" y="991475"/>
            <a:ext cx="3272100" cy="2013288"/>
            <a:chOff x="149525" y="1359938"/>
            <a:chExt cx="3272100" cy="2013288"/>
          </a:xfrm>
        </p:grpSpPr>
        <p:sp>
          <p:nvSpPr>
            <p:cNvPr id="396" name="Google Shape;396;p49"/>
            <p:cNvSpPr/>
            <p:nvPr/>
          </p:nvSpPr>
          <p:spPr>
            <a:xfrm>
              <a:off x="223275" y="1359938"/>
              <a:ext cx="2901300" cy="1947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97" name="Google Shape;397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6350" y="1545251"/>
              <a:ext cx="1783175" cy="700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8" name="Google Shape;398;p49"/>
            <p:cNvSpPr txBox="1"/>
            <p:nvPr/>
          </p:nvSpPr>
          <p:spPr>
            <a:xfrm>
              <a:off x="149525" y="2324425"/>
              <a:ext cx="3272100" cy="104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solidFill>
                    <a:schemeClr val="dk2"/>
                  </a:solidFill>
                </a:rPr>
                <a:t> Первые 5 мин - бесплатно</a:t>
              </a:r>
              <a:endParaRPr sz="1800">
                <a:solidFill>
                  <a:schemeClr val="dk2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solidFill>
                    <a:schemeClr val="dk2"/>
                  </a:solidFill>
                </a:rPr>
                <a:t> Первый час - 50 руб.</a:t>
              </a:r>
              <a:endParaRPr sz="1800">
                <a:solidFill>
                  <a:schemeClr val="dk2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solidFill>
                    <a:schemeClr val="dk2"/>
                  </a:solidFill>
                </a:rPr>
                <a:t> Далее - 100 руб. в сутки</a:t>
              </a:r>
              <a:endParaRPr sz="1800">
                <a:solidFill>
                  <a:schemeClr val="dk2"/>
                </a:solidFill>
              </a:endParaRPr>
            </a:p>
          </p:txBody>
        </p:sp>
      </p:grpSp>
      <p:grpSp>
        <p:nvGrpSpPr>
          <p:cNvPr id="399" name="Google Shape;399;p49"/>
          <p:cNvGrpSpPr/>
          <p:nvPr/>
        </p:nvGrpSpPr>
        <p:grpSpPr>
          <a:xfrm>
            <a:off x="4687788" y="1017725"/>
            <a:ext cx="3100950" cy="1960800"/>
            <a:chOff x="4094275" y="1092750"/>
            <a:chExt cx="3100950" cy="1960800"/>
          </a:xfrm>
        </p:grpSpPr>
        <p:grpSp>
          <p:nvGrpSpPr>
            <p:cNvPr id="400" name="Google Shape;400;p49"/>
            <p:cNvGrpSpPr/>
            <p:nvPr/>
          </p:nvGrpSpPr>
          <p:grpSpPr>
            <a:xfrm>
              <a:off x="4094275" y="1092750"/>
              <a:ext cx="3100950" cy="1960800"/>
              <a:chOff x="149525" y="1475325"/>
              <a:chExt cx="3100950" cy="1960800"/>
            </a:xfrm>
          </p:grpSpPr>
          <p:sp>
            <p:nvSpPr>
              <p:cNvPr id="401" name="Google Shape;401;p49"/>
              <p:cNvSpPr/>
              <p:nvPr/>
            </p:nvSpPr>
            <p:spPr>
              <a:xfrm>
                <a:off x="149525" y="1475325"/>
                <a:ext cx="2763300" cy="19608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49"/>
              <p:cNvSpPr txBox="1"/>
              <p:nvPr/>
            </p:nvSpPr>
            <p:spPr>
              <a:xfrm>
                <a:off x="189575" y="2668575"/>
                <a:ext cx="3060900" cy="67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 sz="1800">
                    <a:solidFill>
                      <a:schemeClr val="dk2"/>
                    </a:solidFill>
                  </a:rPr>
                  <a:t>Первый час - 49 руб.</a:t>
                </a:r>
                <a:endParaRPr sz="1800">
                  <a:solidFill>
                    <a:schemeClr val="dk2"/>
                  </a:solidFill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 sz="1800">
                    <a:solidFill>
                      <a:schemeClr val="dk2"/>
                    </a:solidFill>
                  </a:rPr>
                  <a:t>Далее - 99 руб. в сутки</a:t>
                </a:r>
                <a:endParaRPr sz="1800">
                  <a:solidFill>
                    <a:schemeClr val="dk2"/>
                  </a:solidFill>
                </a:endParaRPr>
              </a:p>
            </p:txBody>
          </p:sp>
        </p:grpSp>
        <p:pic>
          <p:nvPicPr>
            <p:cNvPr id="403" name="Google Shape;403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09825" y="1171601"/>
              <a:ext cx="1607100" cy="12057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grpSp>
        <p:nvGrpSpPr>
          <p:cNvPr id="404" name="Google Shape;404;p49"/>
          <p:cNvGrpSpPr/>
          <p:nvPr/>
        </p:nvGrpSpPr>
        <p:grpSpPr>
          <a:xfrm>
            <a:off x="1563592" y="3031022"/>
            <a:ext cx="3052114" cy="2130345"/>
            <a:chOff x="3950775" y="1373900"/>
            <a:chExt cx="3236257" cy="2087550"/>
          </a:xfrm>
        </p:grpSpPr>
        <p:grpSp>
          <p:nvGrpSpPr>
            <p:cNvPr id="405" name="Google Shape;405;p49"/>
            <p:cNvGrpSpPr/>
            <p:nvPr/>
          </p:nvGrpSpPr>
          <p:grpSpPr>
            <a:xfrm>
              <a:off x="3950775" y="1373900"/>
              <a:ext cx="3236257" cy="2087550"/>
              <a:chOff x="149525" y="1391375"/>
              <a:chExt cx="3236257" cy="2087550"/>
            </a:xfrm>
          </p:grpSpPr>
          <p:sp>
            <p:nvSpPr>
              <p:cNvPr id="406" name="Google Shape;406;p49"/>
              <p:cNvSpPr/>
              <p:nvPr/>
            </p:nvSpPr>
            <p:spPr>
              <a:xfrm>
                <a:off x="149525" y="1391375"/>
                <a:ext cx="3141000" cy="18873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49"/>
              <p:cNvSpPr txBox="1"/>
              <p:nvPr/>
            </p:nvSpPr>
            <p:spPr>
              <a:xfrm>
                <a:off x="1681782" y="1434125"/>
                <a:ext cx="1704000" cy="20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2"/>
                  </a:solidFill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 sz="1800">
                    <a:solidFill>
                      <a:schemeClr val="dk2"/>
                    </a:solidFill>
                  </a:rPr>
                  <a:t>Первый час - 50 руб.</a:t>
                </a:r>
                <a:endParaRPr sz="1800">
                  <a:solidFill>
                    <a:schemeClr val="dk2"/>
                  </a:solidFill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 sz="1800">
                    <a:solidFill>
                      <a:schemeClr val="dk2"/>
                    </a:solidFill>
                  </a:rPr>
                  <a:t>Далее - 100 руб. в сутки</a:t>
                </a:r>
                <a:endParaRPr sz="1800">
                  <a:solidFill>
                    <a:schemeClr val="dk2"/>
                  </a:solidFill>
                </a:endParaRPr>
              </a:p>
            </p:txBody>
          </p:sp>
        </p:grpSp>
        <p:pic>
          <p:nvPicPr>
            <p:cNvPr id="408" name="Google Shape;408;p4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34023" y="1525075"/>
              <a:ext cx="1507200" cy="150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grpSp>
        <p:nvGrpSpPr>
          <p:cNvPr id="409" name="Google Shape;409;p49"/>
          <p:cNvGrpSpPr/>
          <p:nvPr/>
        </p:nvGrpSpPr>
        <p:grpSpPr>
          <a:xfrm>
            <a:off x="4687800" y="3031013"/>
            <a:ext cx="2962425" cy="1976875"/>
            <a:chOff x="4835700" y="3031025"/>
            <a:chExt cx="2962425" cy="1976875"/>
          </a:xfrm>
        </p:grpSpPr>
        <p:grpSp>
          <p:nvGrpSpPr>
            <p:cNvPr id="410" name="Google Shape;410;p49"/>
            <p:cNvGrpSpPr/>
            <p:nvPr/>
          </p:nvGrpSpPr>
          <p:grpSpPr>
            <a:xfrm>
              <a:off x="4835700" y="3031025"/>
              <a:ext cx="2962425" cy="1976875"/>
              <a:chOff x="250200" y="1391375"/>
              <a:chExt cx="2962425" cy="1976875"/>
            </a:xfrm>
          </p:grpSpPr>
          <p:sp>
            <p:nvSpPr>
              <p:cNvPr id="411" name="Google Shape;411;p49"/>
              <p:cNvSpPr/>
              <p:nvPr/>
            </p:nvSpPr>
            <p:spPr>
              <a:xfrm>
                <a:off x="250200" y="1391375"/>
                <a:ext cx="2809200" cy="18873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49"/>
              <p:cNvSpPr txBox="1"/>
              <p:nvPr/>
            </p:nvSpPr>
            <p:spPr>
              <a:xfrm>
                <a:off x="302625" y="1913850"/>
                <a:ext cx="2910000" cy="145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2"/>
                  </a:solidFill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 sz="1800">
                    <a:solidFill>
                      <a:schemeClr val="dk2"/>
                    </a:solidFill>
                  </a:rPr>
                  <a:t>Первый час - 50 руб.</a:t>
                </a:r>
                <a:endParaRPr sz="1800">
                  <a:solidFill>
                    <a:schemeClr val="dk2"/>
                  </a:solidFill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 sz="1800">
                    <a:solidFill>
                      <a:schemeClr val="dk2"/>
                    </a:solidFill>
                  </a:rPr>
                  <a:t>Далее - 100 руб. в сутки</a:t>
                </a:r>
                <a:endParaRPr sz="1800">
                  <a:solidFill>
                    <a:schemeClr val="dk2"/>
                  </a:solidFill>
                </a:endParaRPr>
              </a:p>
            </p:txBody>
          </p:sp>
        </p:grpSp>
        <p:pic>
          <p:nvPicPr>
            <p:cNvPr id="413" name="Google Shape;413;p4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040335" y="3163247"/>
              <a:ext cx="1765925" cy="616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0"/>
          <p:cNvSpPr/>
          <p:nvPr/>
        </p:nvSpPr>
        <p:spPr>
          <a:xfrm>
            <a:off x="1846450" y="1847550"/>
            <a:ext cx="5438100" cy="2718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419" name="Google Shape;419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Бери заряд!</a:t>
            </a:r>
            <a:endParaRPr/>
          </a:p>
        </p:txBody>
      </p:sp>
      <p:sp>
        <p:nvSpPr>
          <p:cNvPr id="420" name="Google Shape;420;p50"/>
          <p:cNvSpPr txBox="1"/>
          <p:nvPr>
            <p:ph idx="1" type="body"/>
          </p:nvPr>
        </p:nvSpPr>
        <p:spPr>
          <a:xfrm>
            <a:off x="311700" y="1152475"/>
            <a:ext cx="85206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Пример затрат и прибыли</a:t>
            </a:r>
            <a:endParaRPr sz="25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50"/>
          <p:cNvSpPr txBox="1"/>
          <p:nvPr/>
        </p:nvSpPr>
        <p:spPr>
          <a:xfrm>
            <a:off x="2089000" y="1997800"/>
            <a:ext cx="49530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ru" sz="1600">
                <a:solidFill>
                  <a:schemeClr val="dk1"/>
                </a:solidFill>
                <a:highlight>
                  <a:schemeClr val="lt1"/>
                </a:highlight>
              </a:rPr>
              <a:t>Поставь зарядную станцию в офис, на мероприятие или в заведение. </a:t>
            </a:r>
            <a:r>
              <a:rPr b="1" lang="ru" sz="1600">
                <a:solidFill>
                  <a:schemeClr val="dk1"/>
                </a:solidFill>
                <a:highlight>
                  <a:schemeClr val="lt1"/>
                </a:highlight>
              </a:rPr>
              <a:t>Бесплатно!</a:t>
            </a:r>
            <a:endParaRPr/>
          </a:p>
        </p:txBody>
      </p:sp>
      <p:sp>
        <p:nvSpPr>
          <p:cNvPr id="422" name="Google Shape;422;p50"/>
          <p:cNvSpPr txBox="1"/>
          <p:nvPr/>
        </p:nvSpPr>
        <p:spPr>
          <a:xfrm>
            <a:off x="2037050" y="2650725"/>
            <a:ext cx="51984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</a:rPr>
              <a:t>Сопровождение.</a:t>
            </a:r>
            <a:r>
              <a:rPr lang="ru" sz="1500">
                <a:solidFill>
                  <a:srgbClr val="A3ACC1"/>
                </a:solidFill>
                <a:highlight>
                  <a:schemeClr val="lt1"/>
                </a:highlight>
              </a:rPr>
              <a:t> 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</a:rPr>
              <a:t>Выкупай оборудование и управляй бизнесом — мы поможем. С нас — материалы по маркетингу, дизайны для промопродукции и шаблоны документов. У тебя будет персональный менеджер и доступ в круглосуточный чат с техподдержкой.</a:t>
            </a:r>
            <a:endParaRPr sz="1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b="1" lang="ru" sz="1500">
                <a:solidFill>
                  <a:srgbClr val="A3ACC1"/>
                </a:solidFill>
                <a:highlight>
                  <a:schemeClr val="lt1"/>
                </a:highlight>
              </a:rPr>
              <a:t>‍</a:t>
            </a:r>
            <a:r>
              <a:rPr b="1" lang="ru" sz="1500">
                <a:solidFill>
                  <a:schemeClr val="accent5"/>
                </a:solidFill>
                <a:highlight>
                  <a:schemeClr val="lt1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от 1 000 000 ₽ -&gt;</a:t>
            </a:r>
            <a:endParaRPr b="1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1"/>
          <p:cNvSpPr/>
          <p:nvPr/>
        </p:nvSpPr>
        <p:spPr>
          <a:xfrm>
            <a:off x="1846450" y="1847550"/>
            <a:ext cx="5438100" cy="2718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Get Energy </a:t>
            </a:r>
            <a:endParaRPr/>
          </a:p>
        </p:txBody>
      </p:sp>
      <p:sp>
        <p:nvSpPr>
          <p:cNvPr id="429" name="Google Shape;429;p51"/>
          <p:cNvSpPr txBox="1"/>
          <p:nvPr>
            <p:ph idx="1" type="body"/>
          </p:nvPr>
        </p:nvSpPr>
        <p:spPr>
          <a:xfrm>
            <a:off x="311700" y="1152475"/>
            <a:ext cx="85206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ru" sz="25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Пример затрат и прибыли за 1 станцию</a:t>
            </a:r>
            <a:br>
              <a:rPr lang="ru" sz="25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25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Важно, что сотрудничество начинается от 400 000 руб.</a:t>
            </a:r>
            <a:endParaRPr sz="25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51"/>
          <p:cNvSpPr txBox="1"/>
          <p:nvPr/>
        </p:nvSpPr>
        <p:spPr>
          <a:xfrm>
            <a:off x="2196300" y="1899625"/>
            <a:ext cx="3000000" cy="14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35 000 р.</a:t>
            </a:r>
            <a:endParaRPr b="1"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Итого инвестиций(разовые расходы)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31" name="Google Shape;431;p51"/>
          <p:cNvSpPr txBox="1"/>
          <p:nvPr/>
        </p:nvSpPr>
        <p:spPr>
          <a:xfrm>
            <a:off x="5196300" y="2031225"/>
            <a:ext cx="3000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2 500 р.</a:t>
            </a:r>
            <a:endParaRPr b="1"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Ежемесячная выручка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2" name="Google Shape;432;p51"/>
          <p:cNvSpPr txBox="1"/>
          <p:nvPr/>
        </p:nvSpPr>
        <p:spPr>
          <a:xfrm>
            <a:off x="2196300" y="3340825"/>
            <a:ext cx="3000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1 325 р.</a:t>
            </a:r>
            <a:endParaRPr b="1"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Ежемесячные затраты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3" name="Google Shape;433;p51"/>
          <p:cNvSpPr txBox="1"/>
          <p:nvPr/>
        </p:nvSpPr>
        <p:spPr>
          <a:xfrm>
            <a:off x="4976250" y="3340825"/>
            <a:ext cx="3000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1 175 р.</a:t>
            </a:r>
            <a:endParaRPr b="1"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Чистая прибыль в месяц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2"/>
          <p:cNvSpPr/>
          <p:nvPr/>
        </p:nvSpPr>
        <p:spPr>
          <a:xfrm>
            <a:off x="1846450" y="1847550"/>
            <a:ext cx="5438100" cy="2718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EnerGO</a:t>
            </a:r>
            <a:r>
              <a:rPr lang="ru"/>
              <a:t> </a:t>
            </a:r>
            <a:endParaRPr/>
          </a:p>
        </p:txBody>
      </p:sp>
      <p:sp>
        <p:nvSpPr>
          <p:cNvPr id="440" name="Google Shape;440;p52"/>
          <p:cNvSpPr txBox="1"/>
          <p:nvPr>
            <p:ph idx="1" type="body"/>
          </p:nvPr>
        </p:nvSpPr>
        <p:spPr>
          <a:xfrm>
            <a:off x="311700" y="1152475"/>
            <a:ext cx="85206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Пример затрат и прибыли за 1 станцию</a:t>
            </a:r>
            <a:br>
              <a:rPr lang="ru" sz="25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endParaRPr/>
          </a:p>
        </p:txBody>
      </p:sp>
      <p:sp>
        <p:nvSpPr>
          <p:cNvPr id="441" name="Google Shape;441;p52"/>
          <p:cNvSpPr txBox="1"/>
          <p:nvPr/>
        </p:nvSpPr>
        <p:spPr>
          <a:xfrm>
            <a:off x="2196300" y="1899625"/>
            <a:ext cx="3000000" cy="14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34 800 р.</a:t>
            </a:r>
            <a:endParaRPr b="1"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Итого инвестиций(разовые расходы)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42" name="Google Shape;442;p52"/>
          <p:cNvSpPr txBox="1"/>
          <p:nvPr/>
        </p:nvSpPr>
        <p:spPr>
          <a:xfrm>
            <a:off x="5196300" y="2031225"/>
            <a:ext cx="3000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1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5184</a:t>
            </a:r>
            <a:r>
              <a:rPr b="1" lang="ru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р.</a:t>
            </a:r>
            <a:endParaRPr b="1"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Ежемесячная выручка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3" name="Google Shape;443;p52"/>
          <p:cNvSpPr txBox="1"/>
          <p:nvPr/>
        </p:nvSpPr>
        <p:spPr>
          <a:xfrm>
            <a:off x="2196300" y="3340825"/>
            <a:ext cx="30000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100 р. на сим карту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Ежемесячные затраты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4" name="Google Shape;444;p52"/>
          <p:cNvSpPr txBox="1"/>
          <p:nvPr/>
        </p:nvSpPr>
        <p:spPr>
          <a:xfrm>
            <a:off x="5196300" y="3331675"/>
            <a:ext cx="3000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5084</a:t>
            </a:r>
            <a:r>
              <a:rPr b="1" lang="ru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р.</a:t>
            </a:r>
            <a:endParaRPr b="1"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Чистая прибыль в месяц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3"/>
          <p:cNvSpPr/>
          <p:nvPr/>
        </p:nvSpPr>
        <p:spPr>
          <a:xfrm>
            <a:off x="2286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53"/>
          <p:cNvSpPr/>
          <p:nvPr/>
        </p:nvSpPr>
        <p:spPr>
          <a:xfrm>
            <a:off x="7656521" y="1"/>
            <a:ext cx="851299" cy="358498"/>
          </a:xfrm>
          <a:custGeom>
            <a:rect b="b" l="l" r="r" t="t"/>
            <a:pathLst>
              <a:path extrusionOk="0" h="477997" w="1135066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53"/>
          <p:cNvSpPr/>
          <p:nvPr/>
        </p:nvSpPr>
        <p:spPr>
          <a:xfrm flipH="1" rot="-5400000">
            <a:off x="416782" y="1637417"/>
            <a:ext cx="3062575" cy="3062575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53"/>
          <p:cNvSpPr txBox="1"/>
          <p:nvPr/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Помогающие: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-популярность мобильных устройств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-рост туризма и путешествий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-технологические </a:t>
            </a:r>
            <a:r>
              <a:rPr lang="ru">
                <a:solidFill>
                  <a:schemeClr val="dk1"/>
                </a:solidFill>
              </a:rPr>
              <a:t>инновации</a:t>
            </a:r>
            <a:r>
              <a:rPr b="0" i="0" lang="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/>
          </a:p>
          <a:p>
            <a:pPr indent="8890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ru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Препятствующие: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-Отсутствие стандартизации 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-недостаточная осведомленность потребителей 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-Проблемы безопасности 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-Конкуренция с альтернативами зарядки(зарядные станции в скамейках, столиках кафе и тд)</a:t>
            </a:r>
            <a:endParaRPr sz="1100"/>
          </a:p>
        </p:txBody>
      </p:sp>
      <p:sp>
        <p:nvSpPr>
          <p:cNvPr id="453" name="Google Shape;453;p53"/>
          <p:cNvSpPr txBox="1"/>
          <p:nvPr/>
        </p:nvSpPr>
        <p:spPr>
          <a:xfrm>
            <a:off x="497225" y="624120"/>
            <a:ext cx="86469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</a:rPr>
              <a:t>Развитость инфраструктуры 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54"/>
          <p:cNvSpPr txBox="1"/>
          <p:nvPr>
            <p:ph type="title"/>
          </p:nvPr>
        </p:nvSpPr>
        <p:spPr>
          <a:xfrm>
            <a:off x="308610" y="740664"/>
            <a:ext cx="3364396" cy="81610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ru" sz="2600">
                <a:latin typeface="Arial"/>
                <a:ea typeface="Arial"/>
                <a:cs typeface="Arial"/>
                <a:sym typeface="Arial"/>
              </a:rPr>
              <a:t>Потребители</a:t>
            </a:r>
            <a:endParaRPr/>
          </a:p>
        </p:txBody>
      </p:sp>
      <p:sp>
        <p:nvSpPr>
          <p:cNvPr id="460" name="Google Shape;460;p54"/>
          <p:cNvSpPr/>
          <p:nvPr/>
        </p:nvSpPr>
        <p:spPr>
          <a:xfrm rot="5400000">
            <a:off x="486917" y="290954"/>
            <a:ext cx="54864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54"/>
          <p:cNvSpPr/>
          <p:nvPr/>
        </p:nvSpPr>
        <p:spPr>
          <a:xfrm>
            <a:off x="308610" y="1714500"/>
            <a:ext cx="3291840" cy="13716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54"/>
          <p:cNvSpPr txBox="1"/>
          <p:nvPr>
            <p:ph idx="1" type="body"/>
          </p:nvPr>
        </p:nvSpPr>
        <p:spPr>
          <a:xfrm>
            <a:off x="308609" y="2016252"/>
            <a:ext cx="3374136" cy="268833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ru" sz="1400">
                <a:latin typeface="Arial"/>
                <a:ea typeface="Arial"/>
                <a:cs typeface="Arial"/>
                <a:sym typeface="Arial"/>
              </a:rPr>
              <a:t>Шеринг-сервис ориентирован на активных пользователей мобильных телефонов, таких как:</a:t>
            </a:r>
            <a:endParaRPr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ru" sz="1400">
                <a:latin typeface="Arial"/>
                <a:ea typeface="Arial"/>
                <a:cs typeface="Arial"/>
                <a:sym typeface="Arial"/>
              </a:rPr>
              <a:t>Студенты </a:t>
            </a:r>
            <a:endParaRPr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ru" sz="1400">
                <a:latin typeface="Arial"/>
                <a:ea typeface="Arial"/>
                <a:cs typeface="Arial"/>
                <a:sym typeface="Arial"/>
              </a:rPr>
              <a:t>Курьеры</a:t>
            </a:r>
            <a:endParaRPr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ru" sz="1400">
                <a:latin typeface="Arial"/>
                <a:ea typeface="Arial"/>
                <a:cs typeface="Arial"/>
                <a:sym typeface="Arial"/>
              </a:rPr>
              <a:t>Выездные менеджеры</a:t>
            </a:r>
            <a:endParaRPr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ru" sz="1400">
                <a:latin typeface="Arial"/>
                <a:ea typeface="Arial"/>
                <a:cs typeface="Arial"/>
                <a:sym typeface="Arial"/>
              </a:rPr>
              <a:t>Туристы</a:t>
            </a:r>
            <a:endParaRPr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ru" sz="1400">
                <a:latin typeface="Arial"/>
                <a:ea typeface="Arial"/>
                <a:cs typeface="Arial"/>
                <a:sym typeface="Arial"/>
              </a:rPr>
              <a:t>И др.</a:t>
            </a:r>
            <a:endParaRPr/>
          </a:p>
        </p:txBody>
      </p:sp>
      <p:pic>
        <p:nvPicPr>
          <p:cNvPr descr="Курьер с мобильным телефоном ищет адрес доставки еды из ресторана | Премиум  Фото" id="463" name="Google Shape;463;p54"/>
          <p:cNvPicPr preferRelativeResize="0"/>
          <p:nvPr/>
        </p:nvPicPr>
        <p:blipFill rotWithShape="1">
          <a:blip r:embed="rId3">
            <a:alphaModFix/>
          </a:blip>
          <a:srcRect b="0" l="6374" r="26874" t="0"/>
          <a:stretch/>
        </p:blipFill>
        <p:spPr>
          <a:xfrm>
            <a:off x="3981039" y="8"/>
            <a:ext cx="5162961" cy="5143492"/>
          </a:xfrm>
          <a:custGeom>
            <a:rect b="b" l="l" r="r" t="t"/>
            <a:pathLst>
              <a:path extrusionOk="0" h="6858000" w="6883948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noFill/>
          <a:ln>
            <a:noFill/>
          </a:ln>
          <a:effectLst>
            <a:outerShdw blurRad="50800" rotWithShape="0" algn="r" dir="10800000" dist="38100">
              <a:srgbClr val="D8D8D8">
                <a:alpha val="29803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/>
          <p:nvPr>
            <p:ph type="title"/>
          </p:nvPr>
        </p:nvSpPr>
        <p:spPr>
          <a:xfrm>
            <a:off x="4813300" y="367903"/>
            <a:ext cx="39687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ru" sz="3000">
                <a:latin typeface="Arial"/>
                <a:ea typeface="Arial"/>
                <a:cs typeface="Arial"/>
                <a:sym typeface="Arial"/>
              </a:rPr>
              <a:t>Информация о компании</a:t>
            </a:r>
            <a:endParaRPr/>
          </a:p>
        </p:txBody>
      </p:sp>
      <p:pic>
        <p:nvPicPr>
          <p:cNvPr descr="Многострочные батареи" id="149" name="Google Shape;149;p28"/>
          <p:cNvPicPr preferRelativeResize="0"/>
          <p:nvPr/>
        </p:nvPicPr>
        <p:blipFill rotWithShape="1">
          <a:blip r:embed="rId3">
            <a:alphaModFix/>
          </a:blip>
          <a:srcRect b="0" l="27596" r="13056" t="0"/>
          <a:stretch/>
        </p:blipFill>
        <p:spPr>
          <a:xfrm>
            <a:off x="1" y="1190"/>
            <a:ext cx="4571812" cy="5142310"/>
          </a:xfrm>
          <a:custGeom>
            <a:rect b="b" l="l" r="r" t="t"/>
            <a:pathLst>
              <a:path extrusionOk="0" h="6856413" w="6649908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50" name="Google Shape;150;p28"/>
          <p:cNvSpPr txBox="1"/>
          <p:nvPr>
            <p:ph idx="1" type="body"/>
          </p:nvPr>
        </p:nvSpPr>
        <p:spPr>
          <a:xfrm>
            <a:off x="4813301" y="1960959"/>
            <a:ext cx="39687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4765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lay"/>
              <a:buAutoNum type="arabicPeriod"/>
            </a:pPr>
            <a:r>
              <a:rPr lang="ru" sz="1100">
                <a:latin typeface="Arial"/>
                <a:ea typeface="Arial"/>
                <a:cs typeface="Arial"/>
                <a:sym typeface="Arial"/>
              </a:rPr>
              <a:t>ООО «ЗАРЯД!», Бренд «Бери заряд!»</a:t>
            </a:r>
            <a:endParaRPr/>
          </a:p>
          <a:p>
            <a:pPr indent="-247650" lvl="0" marL="254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lay"/>
              <a:buAutoNum type="arabicPeriod"/>
            </a:pPr>
            <a:r>
              <a:rPr lang="ru" sz="1100">
                <a:latin typeface="Arial"/>
                <a:ea typeface="Arial"/>
                <a:cs typeface="Arial"/>
                <a:sym typeface="Arial"/>
              </a:rPr>
              <a:t>ИНН 7720418796</a:t>
            </a:r>
            <a:endParaRPr/>
          </a:p>
          <a:p>
            <a:pPr indent="-247650" lvl="0" marL="254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lay"/>
              <a:buAutoNum type="arabicPeriod"/>
            </a:pPr>
            <a:r>
              <a:rPr lang="ru" sz="1100">
                <a:latin typeface="Arial"/>
                <a:ea typeface="Arial"/>
                <a:cs typeface="Arial"/>
                <a:sym typeface="Arial"/>
              </a:rPr>
              <a:t>ОКВЭД: 72.19.9</a:t>
            </a:r>
            <a:endParaRPr/>
          </a:p>
          <a:p>
            <a:pPr indent="-247650" lvl="0" marL="254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lay"/>
              <a:buAutoNum type="arabicPeriod"/>
            </a:pPr>
            <a:r>
              <a:rPr lang="ru" sz="1100">
                <a:latin typeface="Arial"/>
                <a:ea typeface="Arial"/>
                <a:cs typeface="Arial"/>
                <a:sym typeface="Arial"/>
              </a:rPr>
              <a:t>ОКПД: 27.20 Батареи и аккумуляторы</a:t>
            </a:r>
            <a:endParaRPr/>
          </a:p>
          <a:p>
            <a:pPr indent="-247650" lvl="0" marL="254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lay"/>
              <a:buAutoNum type="arabicPeriod"/>
            </a:pPr>
            <a:r>
              <a:rPr lang="ru" sz="1100">
                <a:latin typeface="Arial"/>
                <a:ea typeface="Arial"/>
                <a:cs typeface="Arial"/>
                <a:sym typeface="Arial"/>
              </a:rPr>
              <a:t>29.03.2018</a:t>
            </a:r>
            <a:endParaRPr/>
          </a:p>
          <a:p>
            <a:pPr indent="-247650" lvl="0" marL="254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lay"/>
              <a:buAutoNum type="arabicPeriod"/>
            </a:pPr>
            <a:r>
              <a:rPr lang="ru" sz="1100" cap="none">
                <a:latin typeface="Arial"/>
                <a:ea typeface="Arial"/>
                <a:cs typeface="Arial"/>
                <a:sym typeface="Arial"/>
              </a:rPr>
              <a:t>121205, Г.МОСКВА, Б-Р БОЛЬШОЙ (ИННОВАЦИОННОГО ЦЕНТРА СКОЛКОВО ТЕР), Д. 42, СТР. 1, ЭТ 4 ПОМ №1575 РАБ №5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47650" lvl="0" marL="254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lay"/>
              <a:buAutoNum type="arabicPeriod"/>
            </a:pPr>
            <a:r>
              <a:rPr lang="ru" sz="1100">
                <a:latin typeface="Arial"/>
                <a:ea typeface="Arial"/>
                <a:cs typeface="Arial"/>
                <a:sym typeface="Arial"/>
              </a:rPr>
              <a:t>+7 (903) 146-62-76</a:t>
            </a:r>
            <a:endParaRPr/>
          </a:p>
          <a:p>
            <a:pPr indent="-247650" lvl="0" marL="254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lay"/>
              <a:buAutoNum type="arabicPeriod"/>
            </a:pPr>
            <a:r>
              <a:rPr lang="ru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https://berizaryad.ru/</a:t>
            </a:r>
            <a:endParaRPr sz="1100" u="sng">
              <a:latin typeface="Arial"/>
              <a:ea typeface="Arial"/>
              <a:cs typeface="Arial"/>
              <a:sym typeface="Arial"/>
            </a:endParaRPr>
          </a:p>
          <a:p>
            <a:pPr indent="-247650" lvl="0" marL="2540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lay"/>
              <a:buAutoNum type="arabicPeriod"/>
            </a:pPr>
            <a:r>
              <a:rPr lang="ru" sz="1100">
                <a:latin typeface="Arial"/>
                <a:ea typeface="Arial"/>
                <a:cs typeface="Arial"/>
                <a:sym typeface="Arial"/>
              </a:rPr>
              <a:t>107 сотрудников на 2022 год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101600" lvl="0" marL="1778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5"/>
          <p:cNvSpPr txBox="1"/>
          <p:nvPr>
            <p:ph idx="1" type="subTitle"/>
          </p:nvPr>
        </p:nvSpPr>
        <p:spPr>
          <a:xfrm>
            <a:off x="190675" y="233250"/>
            <a:ext cx="6180300" cy="46770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Стратегия охвата рынка</a:t>
            </a:r>
            <a:r>
              <a:rPr lang="ru" sz="3000">
                <a:latin typeface="Oswald SemiBold"/>
                <a:ea typeface="Oswald SemiBold"/>
                <a:cs typeface="Oswald SemiBold"/>
                <a:sym typeface="Oswald SemiBold"/>
              </a:rPr>
              <a:t> </a:t>
            </a:r>
            <a:endParaRPr sz="3000"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222222"/>
                </a:solidFill>
                <a:highlight>
                  <a:srgbClr val="FFFFFF"/>
                </a:highlight>
              </a:rPr>
              <a:t>Концентрированный маркетинг</a:t>
            </a:r>
            <a:endParaRPr sz="2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222222"/>
                </a:solidFill>
                <a:highlight>
                  <a:srgbClr val="FFFFFF"/>
                </a:highlight>
              </a:rPr>
              <a:t>Компания сосредотачивает силы на создании продукта, который максимально отвечает запросам конкретной аудитории, и за счёт этого может получить конкурентное преимущество в отрасли</a:t>
            </a:r>
            <a:endParaRPr i="1"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6"/>
          <p:cNvSpPr txBox="1"/>
          <p:nvPr>
            <p:ph type="title"/>
          </p:nvPr>
        </p:nvSpPr>
        <p:spPr>
          <a:xfrm>
            <a:off x="217425" y="195600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ru" sz="3020">
                <a:latin typeface="Oswald SemiBold"/>
                <a:ea typeface="Oswald SemiBold"/>
                <a:cs typeface="Oswald SemiBold"/>
                <a:sym typeface="Oswald SemiBold"/>
              </a:rPr>
              <a:t>Априорное сегментирование</a:t>
            </a:r>
            <a:endParaRPr sz="3020"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020"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474" name="Google Shape;474;p56"/>
          <p:cNvSpPr txBox="1"/>
          <p:nvPr>
            <p:ph idx="1" type="body"/>
          </p:nvPr>
        </p:nvSpPr>
        <p:spPr>
          <a:xfrm>
            <a:off x="217425" y="397125"/>
            <a:ext cx="8520600" cy="3590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ru">
                <a:solidFill>
                  <a:schemeClr val="dk1"/>
                </a:solidFill>
              </a:rPr>
              <a:t>Сегментация по геолокации - по проходимости людей в городе, туристические маршруты и места через которые они пролегают</a:t>
            </a:r>
            <a:endParaRPr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ru">
                <a:solidFill>
                  <a:schemeClr val="dk1"/>
                </a:solidFill>
              </a:rPr>
              <a:t>Сегментация по социально-демографическому признаку - Основной возраст потребителя от 14 до 30, пользователи обоих полов, образование не важно, сфера деятельности: учащиеся, курьеры и др, люди старших возрастных категорий могут взять пб, люди работающие далеко от дома</a:t>
            </a:r>
            <a:endParaRPr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ru">
                <a:solidFill>
                  <a:schemeClr val="dk1"/>
                </a:solidFill>
              </a:rPr>
              <a:t>Сегментация по психографическому признаку - Активный образ жизни(туристы и др), доверия к технологиям </a:t>
            </a:r>
            <a:endParaRPr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ru">
                <a:solidFill>
                  <a:schemeClr val="dk1"/>
                </a:solidFill>
              </a:rPr>
              <a:t>Поведенческая сегментация - откуда пользователь пришел к нам на сайт: увидел станцию на месте размещения, отсканировал куар код, по каким вопросам обращался в поддержку(как вернуть пб, неисправность провода и тд)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020">
                <a:latin typeface="Oswald SemiBold"/>
                <a:ea typeface="Oswald SemiBold"/>
                <a:cs typeface="Oswald SemiBold"/>
                <a:sym typeface="Oswald SemiBold"/>
              </a:rPr>
              <a:t>Апостериорное сегментирование</a:t>
            </a:r>
            <a:endParaRPr sz="3020"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480" name="Google Shape;480;p57"/>
          <p:cNvSpPr txBox="1"/>
          <p:nvPr>
            <p:ph idx="1" type="body"/>
          </p:nvPr>
        </p:nvSpPr>
        <p:spPr>
          <a:xfrm>
            <a:off x="256700" y="11367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Сегментация по уровню удовлетворенности  - можем выделить несколько групп по удовлетворенности: </a:t>
            </a:r>
            <a:endParaRPr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ru">
                <a:solidFill>
                  <a:schemeClr val="dk1"/>
                </a:solidFill>
              </a:rPr>
              <a:t>удовлетворенная - люди готовые делиться личными данными, знакомые с современными типами оплаты</a:t>
            </a:r>
            <a:endParaRPr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ru">
                <a:solidFill>
                  <a:schemeClr val="dk1"/>
                </a:solidFill>
              </a:rPr>
              <a:t>не удовлетворенные - люди плохо связанные с современными технологиями, живущие вдали от точек бери заряд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020">
                <a:latin typeface="Oswald SemiBold"/>
                <a:ea typeface="Oswald SemiBold"/>
                <a:cs typeface="Oswald SemiBold"/>
                <a:sym typeface="Oswald SemiBold"/>
              </a:rPr>
              <a:t>Сегментирование по проходимости</a:t>
            </a:r>
            <a:endParaRPr sz="3020"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486" name="Google Shape;486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450" y="1152475"/>
            <a:ext cx="2522700" cy="3232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8000" y="1152475"/>
            <a:ext cx="2577725" cy="323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6574" y="1152462"/>
            <a:ext cx="2522700" cy="3232371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8"/>
          <p:cNvSpPr txBox="1"/>
          <p:nvPr/>
        </p:nvSpPr>
        <p:spPr>
          <a:xfrm>
            <a:off x="311700" y="4519575"/>
            <a:ext cx="28335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Зона с низкой проходимостью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91" name="Google Shape;491;p58"/>
          <p:cNvSpPr txBox="1"/>
          <p:nvPr/>
        </p:nvSpPr>
        <p:spPr>
          <a:xfrm>
            <a:off x="3019450" y="45195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Зона с низкой проходимостью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92" name="Google Shape;492;p58"/>
          <p:cNvSpPr txBox="1"/>
          <p:nvPr/>
        </p:nvSpPr>
        <p:spPr>
          <a:xfrm>
            <a:off x="5832300" y="45195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Зона с высокой проходимостью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020">
                <a:latin typeface="Oswald SemiBold"/>
                <a:ea typeface="Oswald SemiBold"/>
                <a:cs typeface="Oswald SemiBold"/>
                <a:sym typeface="Oswald SemiBold"/>
              </a:rPr>
              <a:t>Затраты по выходу на сегменты</a:t>
            </a:r>
            <a:endParaRPr sz="3020"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498" name="Google Shape;498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Стоимость малой станции - 30к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Стоимость средней станции - 80к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Стоимость большой станции - 500к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3% площади спб находятся в зонах высокой проходимости(зеленая) спб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28% человек в зонах средней проходимости(желтая)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69% человек в зонах низкой проходимости(красная)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3" name="Google Shape;503;p60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{CF51CFCA-FA8E-4FFB-8336-9834279ED9FD}</a:tableStyleId>
              </a:tblPr>
              <a:tblGrid>
                <a:gridCol w="1903450"/>
                <a:gridCol w="1850350"/>
                <a:gridCol w="1765575"/>
                <a:gridCol w="1765575"/>
                <a:gridCol w="1859050"/>
              </a:tblGrid>
              <a:tr h="46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1 балл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2 балла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3 балла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4 балла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5 баллов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73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емкость до 21 </a:t>
                      </a:r>
                      <a:r>
                        <a:rPr lang="ru">
                          <a:solidFill>
                            <a:schemeClr val="dk1"/>
                          </a:solidFill>
                        </a:rPr>
                        <a:t>тыс. рублей в сутки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емкость до 42 </a:t>
                      </a:r>
                      <a:r>
                        <a:rPr lang="ru">
                          <a:solidFill>
                            <a:schemeClr val="dk1"/>
                          </a:solidFill>
                        </a:rPr>
                        <a:t>тыс. рублей в сутки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емкость до 63 </a:t>
                      </a:r>
                      <a:r>
                        <a:rPr lang="ru">
                          <a:solidFill>
                            <a:schemeClr val="dk1"/>
                          </a:solidFill>
                        </a:rPr>
                        <a:t>тыс. рублей в сутки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емкость до 84 тыс. рублей в сутки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емкость до 105 </a:t>
                      </a:r>
                      <a:r>
                        <a:rPr lang="ru">
                          <a:solidFill>
                            <a:schemeClr val="dk1"/>
                          </a:solidFill>
                        </a:rPr>
                        <a:t>тыс. рублей в сутки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97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В среднем 1 аренда на станции в день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В среднем 1.5 аренды на станции в день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В среднем 2 аренды на станции в день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В среднем 2.5 аренды на станции в день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В среднем 3 аренды на станции в день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21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1 конкурент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2 конкурента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3 конкурента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4 конкурента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5 и более конкурентов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21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рентабельность 2 года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рентабельность 1,5 года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рентабельность 12 мес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рентабельность 8 мес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рентабельность 6 мес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05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1 канал сбыта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2 канала сбыта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3 канала сбыта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4 канала сбыта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5 каналов сбыта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80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все плохо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все не очень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все нормально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все хорошо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все супер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8" name="Google Shape;508;p61"/>
          <p:cNvGraphicFramePr/>
          <p:nvPr/>
        </p:nvGraphicFramePr>
        <p:xfrm>
          <a:off x="0" y="1166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{CF51CFCA-FA8E-4FFB-8336-9834279ED9FD}</a:tableStyleId>
              </a:tblPr>
              <a:tblGrid>
                <a:gridCol w="2286000"/>
                <a:gridCol w="2286000"/>
                <a:gridCol w="2286000"/>
                <a:gridCol w="2286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Критерий оценки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Значимость j-го критерия для фирмы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Оценка </a:t>
                      </a:r>
                      <a:r>
                        <a:rPr lang="ru">
                          <a:solidFill>
                            <a:schemeClr val="dk1"/>
                          </a:solidFill>
                        </a:rPr>
                        <a:t>i-го</a:t>
                      </a:r>
                      <a:r>
                        <a:rPr lang="ru"/>
                        <a:t> сегмента по </a:t>
                      </a:r>
                      <a:r>
                        <a:rPr lang="ru">
                          <a:solidFill>
                            <a:schemeClr val="dk1"/>
                          </a:solidFill>
                        </a:rPr>
                        <a:t>j-му </a:t>
                      </a:r>
                      <a:r>
                        <a:rPr lang="ru"/>
                        <a:t>критерию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Оценка </a:t>
                      </a:r>
                      <a:r>
                        <a:rPr lang="ru">
                          <a:solidFill>
                            <a:schemeClr val="dk1"/>
                          </a:solidFill>
                        </a:rPr>
                        <a:t>i-го сегмента с учетом значимости j-го критерия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Емкость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0,3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0,3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Динамика продаж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0,2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Уровень конкуренции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0,1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0,2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Рентабельность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0,2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0,4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Соответствие товара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0,1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0,1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Наличие каналов сбыта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0,05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0,1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Соответствие сервиса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0,05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0,25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Итого по сегменту (ИБО)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1,55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09" name="Google Shape;509;p61"/>
          <p:cNvSpPr txBox="1"/>
          <p:nvPr>
            <p:ph type="title"/>
          </p:nvPr>
        </p:nvSpPr>
        <p:spPr>
          <a:xfrm>
            <a:off x="83875" y="264725"/>
            <a:ext cx="88794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020">
                <a:latin typeface="Oswald SemiBold"/>
                <a:ea typeface="Oswald SemiBold"/>
                <a:cs typeface="Oswald SemiBold"/>
                <a:sym typeface="Oswald SemiBold"/>
              </a:rPr>
              <a:t>Сегмент с проходимостью около 500 человек в сутки</a:t>
            </a:r>
            <a:endParaRPr sz="3020"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4" name="Google Shape;514;p62"/>
          <p:cNvGraphicFramePr/>
          <p:nvPr/>
        </p:nvGraphicFramePr>
        <p:xfrm>
          <a:off x="0" y="1166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{CF51CFCA-FA8E-4FFB-8336-9834279ED9FD}</a:tableStyleId>
              </a:tblPr>
              <a:tblGrid>
                <a:gridCol w="2286000"/>
                <a:gridCol w="2286000"/>
                <a:gridCol w="2286000"/>
                <a:gridCol w="2286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Критерий оценки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Значимость j-го критерия для фирмы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Оценка </a:t>
                      </a:r>
                      <a:r>
                        <a:rPr lang="ru">
                          <a:solidFill>
                            <a:schemeClr val="dk1"/>
                          </a:solidFill>
                        </a:rPr>
                        <a:t>i-го</a:t>
                      </a:r>
                      <a:r>
                        <a:rPr lang="ru"/>
                        <a:t> сегмента по </a:t>
                      </a:r>
                      <a:r>
                        <a:rPr lang="ru">
                          <a:solidFill>
                            <a:schemeClr val="dk1"/>
                          </a:solidFill>
                        </a:rPr>
                        <a:t>j-му </a:t>
                      </a:r>
                      <a:r>
                        <a:rPr lang="ru"/>
                        <a:t>критерию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Оценка </a:t>
                      </a:r>
                      <a:r>
                        <a:rPr lang="ru">
                          <a:solidFill>
                            <a:schemeClr val="dk1"/>
                          </a:solidFill>
                        </a:rPr>
                        <a:t>i-го сегмента с учетом значимости j-го критерия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Емкость 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0,3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0,9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Динамика продаж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0,2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0,6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Уровень конкуренции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0,1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0,3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Рентабельность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0,2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0,8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Соответствие товара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0,1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0,1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Наличие каналов сбыта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0,05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0,15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Соответствие сервиса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0,05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0,25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Итого по сегменту (ИБО)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3,1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15" name="Google Shape;515;p62"/>
          <p:cNvSpPr txBox="1"/>
          <p:nvPr>
            <p:ph type="title"/>
          </p:nvPr>
        </p:nvSpPr>
        <p:spPr>
          <a:xfrm>
            <a:off x="66750" y="280425"/>
            <a:ext cx="90105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020">
                <a:latin typeface="Oswald SemiBold"/>
                <a:ea typeface="Oswald SemiBold"/>
                <a:cs typeface="Oswald SemiBold"/>
                <a:sym typeface="Oswald SemiBold"/>
              </a:rPr>
              <a:t>Сегмент с проходимостью около 4000 человек в сутки</a:t>
            </a:r>
            <a:endParaRPr sz="3020"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0" name="Google Shape;520;p63"/>
          <p:cNvGraphicFramePr/>
          <p:nvPr/>
        </p:nvGraphicFramePr>
        <p:xfrm>
          <a:off x="0" y="1166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{CF51CFCA-FA8E-4FFB-8336-9834279ED9FD}</a:tableStyleId>
              </a:tblPr>
              <a:tblGrid>
                <a:gridCol w="2286000"/>
                <a:gridCol w="2286000"/>
                <a:gridCol w="2286000"/>
                <a:gridCol w="2286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Критерий оценки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Значимость j-го критерия для фирмы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Оценка </a:t>
                      </a:r>
                      <a:r>
                        <a:rPr lang="ru">
                          <a:solidFill>
                            <a:schemeClr val="dk1"/>
                          </a:solidFill>
                        </a:rPr>
                        <a:t>i-го</a:t>
                      </a:r>
                      <a:r>
                        <a:rPr lang="ru"/>
                        <a:t> сегмента по </a:t>
                      </a:r>
                      <a:r>
                        <a:rPr lang="ru">
                          <a:solidFill>
                            <a:schemeClr val="dk1"/>
                          </a:solidFill>
                        </a:rPr>
                        <a:t>j-му </a:t>
                      </a:r>
                      <a:r>
                        <a:rPr lang="ru"/>
                        <a:t>критерию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Оценка </a:t>
                      </a:r>
                      <a:r>
                        <a:rPr lang="ru">
                          <a:solidFill>
                            <a:schemeClr val="dk1"/>
                          </a:solidFill>
                        </a:rPr>
                        <a:t>i-го сегмента с учетом значимости j-го критерия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Емкость 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0,3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1,5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Динамика продаж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0,2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0,8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Уровень конкуренции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0,1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0,4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Рентабельность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0,2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1,0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Соответствие товара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0,1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0,3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Наличие каналов сбыта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0,05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0,2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Соответствие сервиса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0,05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0,25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Итого по сегменту (ИБО)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4,45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21" name="Google Shape;521;p63"/>
          <p:cNvSpPr txBox="1"/>
          <p:nvPr>
            <p:ph type="title"/>
          </p:nvPr>
        </p:nvSpPr>
        <p:spPr>
          <a:xfrm>
            <a:off x="94200" y="264725"/>
            <a:ext cx="90498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020">
                <a:latin typeface="Oswald SemiBold"/>
                <a:ea typeface="Oswald SemiBold"/>
                <a:cs typeface="Oswald SemiBold"/>
                <a:sym typeface="Oswald SemiBold"/>
              </a:rPr>
              <a:t>Сегмент с проходимостью около 7000 человек в сутки</a:t>
            </a:r>
            <a:endParaRPr sz="3020"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020">
                <a:latin typeface="Oswald SemiBold"/>
                <a:ea typeface="Oswald SemiBold"/>
                <a:cs typeface="Oswald SemiBold"/>
                <a:sym typeface="Oswald SemiBold"/>
              </a:rPr>
              <a:t>Коэффициент эффективности ИБО</a:t>
            </a:r>
            <a:endParaRPr sz="3020"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527" name="Google Shape;527;p64"/>
          <p:cNvSpPr txBox="1"/>
          <p:nvPr>
            <p:ph idx="1" type="body"/>
          </p:nvPr>
        </p:nvSpPr>
        <p:spPr>
          <a:xfrm>
            <a:off x="390250" y="116032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2200"/>
              <a:t>Змк = Зт + Зц + Зсб +Зсер + Зпр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Сегмент с проходимостью около 500 человек в сутки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Эi = ИБО/Змк=1,55/(100+10+2) млн рублей = 0,014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Сегмент с проходимостью около 4000 человек в сутки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Эi = ИБО/Змк=3,1/(250+25+5) млн рублей = 0,011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Сегмент с проходимостью около 7000 человек в сутки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Эi = ИБО/Змк=4,45/(150+15+3) млн рублей = 0,027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/>
          <p:nvPr/>
        </p:nvSpPr>
        <p:spPr>
          <a:xfrm>
            <a:off x="-1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9"/>
          <p:cNvSpPr txBox="1"/>
          <p:nvPr>
            <p:ph type="title"/>
          </p:nvPr>
        </p:nvSpPr>
        <p:spPr>
          <a:xfrm>
            <a:off x="627513" y="189365"/>
            <a:ext cx="78867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ru" sz="3900">
                <a:latin typeface="Arial"/>
                <a:ea typeface="Arial"/>
                <a:cs typeface="Arial"/>
                <a:sym typeface="Arial"/>
              </a:rPr>
              <a:t>Выручка</a:t>
            </a:r>
            <a:endParaRPr/>
          </a:p>
        </p:txBody>
      </p:sp>
      <p:pic>
        <p:nvPicPr>
          <p:cNvPr id="157" name="Google Shape;157;p29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50" y="1039575"/>
            <a:ext cx="7302150" cy="410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5"/>
          <p:cNvSpPr txBox="1"/>
          <p:nvPr>
            <p:ph type="title"/>
          </p:nvPr>
        </p:nvSpPr>
        <p:spPr>
          <a:xfrm>
            <a:off x="0" y="171600"/>
            <a:ext cx="91440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720">
                <a:latin typeface="Oswald SemiBold"/>
                <a:ea typeface="Oswald SemiBold"/>
                <a:cs typeface="Oswald SemiBold"/>
                <a:sym typeface="Oswald SemiBold"/>
              </a:rPr>
              <a:t>Расчет затрат для выхода на сегмент “7000 человек в сутки”</a:t>
            </a:r>
            <a:endParaRPr sz="2720"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533" name="Google Shape;533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4" name="Google Shape;53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486" y="790725"/>
            <a:ext cx="5157025" cy="421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Анкетирование</a:t>
            </a:r>
            <a:endParaRPr/>
          </a:p>
        </p:txBody>
      </p:sp>
      <p:pic>
        <p:nvPicPr>
          <p:cNvPr id="540" name="Google Shape;54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825" y="1180737"/>
            <a:ext cx="8146351" cy="278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Мы опросили 38 человек</a:t>
            </a:r>
            <a:endParaRPr/>
          </a:p>
        </p:txBody>
      </p:sp>
      <p:sp>
        <p:nvSpPr>
          <p:cNvPr id="546" name="Google Shape;546;p67"/>
          <p:cNvSpPr txBox="1"/>
          <p:nvPr/>
        </p:nvSpPr>
        <p:spPr>
          <a:xfrm>
            <a:off x="663000" y="4266625"/>
            <a:ext cx="84810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Из них - 19 мужчин, 14 женщин,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5 опрашиваемых решили не указывать свой пол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Диаграмма ответов в Формах. Вопрос: Пол. Количество ответов: 38 ответов." id="547" name="Google Shape;547;p67" title="Пол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875" y="1017725"/>
            <a:ext cx="7952876" cy="334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8"/>
          <p:cNvSpPr txBox="1"/>
          <p:nvPr>
            <p:ph idx="1" type="body"/>
          </p:nvPr>
        </p:nvSpPr>
        <p:spPr>
          <a:xfrm>
            <a:off x="311700" y="3901400"/>
            <a:ext cx="8520600" cy="82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85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Большинство опрошенных - это молодые люди в возрасте от 18 до 22 лет</a:t>
            </a:r>
            <a:br>
              <a:rPr lang="ru"/>
            </a:br>
            <a:r>
              <a:rPr lang="ru"/>
              <a:t>Следует обращать на это внимание при рассмотрении дальнейших ответов</a:t>
            </a:r>
            <a:endParaRPr/>
          </a:p>
        </p:txBody>
      </p:sp>
      <p:pic>
        <p:nvPicPr>
          <p:cNvPr descr="Диаграмма ответов в Формах. Вопрос: Возраст. Количество ответов: 38 ответов." id="553" name="Google Shape;553;p68" title="Возраст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775" y="386850"/>
            <a:ext cx="8116925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0" name="Google Shape;560;p69" title="Диаграмма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377" y="127625"/>
            <a:ext cx="831139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Диаграмма ответов в Формах. Вопрос: Доход. Количество ответов: 38 ответов." id="567" name="Google Shape;567;p70" title="Доход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9" y="926700"/>
            <a:ext cx="8437059" cy="355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Диаграмма ответов в Формах. Вопрос: Как часто Вы заряжаете телефон в течение дня?. Количество ответов: 38 ответов." id="573" name="Google Shape;573;p71" title="Как часто Вы заряжаете телефон в течение дня?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75" y="712463"/>
            <a:ext cx="8834852" cy="371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Диаграмма ответов в Формах. Вопрос: Случались ли у Вас проблемы с аккумулятором телефона?. Количество ответов: 38 ответов." id="580" name="Google Shape;580;p72" title="Случались ли у Вас проблемы с аккумулятором телефона?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75" y="660975"/>
            <a:ext cx="8866627" cy="373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7" name="Google Shape;587;p73" title="Диаграмма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302" y="0"/>
            <a:ext cx="831139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4" name="Google Shape;594;p74" title="Диаграмма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302" y="127600"/>
            <a:ext cx="831139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type="title"/>
          </p:nvPr>
        </p:nvSpPr>
        <p:spPr>
          <a:xfrm>
            <a:off x="311700" y="295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Продукция компании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для физических лиц</a:t>
            </a:r>
            <a:endParaRPr/>
          </a:p>
        </p:txBody>
      </p:sp>
      <p:sp>
        <p:nvSpPr>
          <p:cNvPr id="163" name="Google Shape;163;p30"/>
          <p:cNvSpPr txBox="1"/>
          <p:nvPr>
            <p:ph idx="1" type="body"/>
          </p:nvPr>
        </p:nvSpPr>
        <p:spPr>
          <a:xfrm>
            <a:off x="5206300" y="1583700"/>
            <a:ext cx="3299400" cy="25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000">
                <a:solidFill>
                  <a:srgbClr val="A3ACC1"/>
                </a:solidFill>
                <a:highlight>
                  <a:schemeClr val="lt1"/>
                </a:highlight>
              </a:rPr>
              <a:t>“Возьми пауэрбанк напрокат, пока совершаешь покупки или находишься на    деловой встрече — вокруг тысячи станций.”</a:t>
            </a:r>
            <a:endParaRPr sz="2000">
              <a:highlight>
                <a:schemeClr val="lt1"/>
              </a:highlight>
            </a:endParaRPr>
          </a:p>
        </p:txBody>
      </p:sp>
      <p:pic>
        <p:nvPicPr>
          <p:cNvPr id="164" name="Google Shape;164;p30"/>
          <p:cNvPicPr preferRelativeResize="0"/>
          <p:nvPr/>
        </p:nvPicPr>
        <p:blipFill rotWithShape="1">
          <a:blip r:embed="rId3">
            <a:alphaModFix/>
          </a:blip>
          <a:srcRect b="-2240" l="-18987" r="-19000" t="2240"/>
          <a:stretch/>
        </p:blipFill>
        <p:spPr>
          <a:xfrm rot="-1177637">
            <a:off x="801064" y="791496"/>
            <a:ext cx="4631522" cy="4815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Диаграмма ответов в Формах. Вопрос: Если бы Вы воспользовались (или если уже пользовались), то с какой целью?&#10;. Количество ответов: 30 ответов." id="601" name="Google Shape;601;p75" title="Если бы Вы воспользовались (или если уже пользовались), то с какой целью?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88500"/>
            <a:ext cx="8832302" cy="3717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8" name="Google Shape;608;p76" title="Диаграмма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450" y="150050"/>
            <a:ext cx="8068949" cy="499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Диаграмма ответов в Формах. Вопрос: Сколько времени Вы в среднем тратите на зарядку телефона? (часы)&#10;. Количество ответов: ." id="615" name="Google Shape;615;p77" title="Сколько времени Вы в среднем тратите на зарядку телефона? (часы)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4863"/>
            <a:ext cx="9144003" cy="447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Google Shape;62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8781" y="1390161"/>
            <a:ext cx="3666450" cy="2363175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78"/>
          <p:cNvSpPr txBox="1"/>
          <p:nvPr/>
        </p:nvSpPr>
        <p:spPr>
          <a:xfrm>
            <a:off x="6685150" y="3393650"/>
            <a:ext cx="3000000" cy="16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Кустарев Александр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Бурдуков Тимофей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Драчен Фёдор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Зотченко Анна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Дудин Кирилл </a:t>
            </a:r>
            <a:endParaRPr sz="8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Программа исследования рынка</a:t>
            </a:r>
            <a:endParaRPr/>
          </a:p>
        </p:txBody>
      </p:sp>
      <p:sp>
        <p:nvSpPr>
          <p:cNvPr id="627" name="Google Shape;627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ru">
                <a:solidFill>
                  <a:schemeClr val="dk1"/>
                </a:solidFill>
              </a:rPr>
              <a:t>Разработка анкеты для потенциальных клиентов</a:t>
            </a:r>
            <a:endParaRPr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ru">
                <a:solidFill>
                  <a:schemeClr val="dk1"/>
                </a:solidFill>
              </a:rPr>
              <a:t>Проведение онлайн-анкетирования среди потенциальных клиентов</a:t>
            </a:r>
            <a:endParaRPr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ru">
                <a:solidFill>
                  <a:schemeClr val="dk1"/>
                </a:solidFill>
              </a:rPr>
              <a:t>Анализ результатов анкетирования</a:t>
            </a:r>
            <a:endParaRPr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ru">
                <a:solidFill>
                  <a:schemeClr val="dk1"/>
                </a:solidFill>
              </a:rPr>
              <a:t>Сбор отзывов на услуги основных конкурентов</a:t>
            </a:r>
            <a:endParaRPr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ru">
                <a:solidFill>
                  <a:schemeClr val="dk1"/>
                </a:solidFill>
              </a:rPr>
              <a:t>Анализ отзывов на услуги основных конкурентов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Гипотезы </a:t>
            </a:r>
            <a:endParaRPr/>
          </a:p>
        </p:txBody>
      </p:sp>
      <p:sp>
        <p:nvSpPr>
          <p:cNvPr id="633" name="Google Shape;633;p80"/>
          <p:cNvSpPr txBox="1"/>
          <p:nvPr>
            <p:ph idx="1" type="body"/>
          </p:nvPr>
        </p:nvSpPr>
        <p:spPr>
          <a:xfrm>
            <a:off x="311700" y="1152475"/>
            <a:ext cx="55692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Людям требуется хотя бы одна подзарядка телефона в течение дня, ввиду того, что телефоны постоянно используются в течение дня / телефоны часто забывают ставить на зарядку</a:t>
            </a:r>
            <a:endParaRPr/>
          </a:p>
        </p:txBody>
      </p:sp>
      <p:pic>
        <p:nvPicPr>
          <p:cNvPr id="634" name="Google Shape;63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5525" y="1627800"/>
            <a:ext cx="2673825" cy="246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Гипотезы </a:t>
            </a:r>
            <a:endParaRPr/>
          </a:p>
        </p:txBody>
      </p:sp>
      <p:sp>
        <p:nvSpPr>
          <p:cNvPr id="640" name="Google Shape;640;p81"/>
          <p:cNvSpPr txBox="1"/>
          <p:nvPr>
            <p:ph idx="1" type="body"/>
          </p:nvPr>
        </p:nvSpPr>
        <p:spPr>
          <a:xfrm>
            <a:off x="311700" y="1152475"/>
            <a:ext cx="55692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Мы бы смогли сильно увеличить прибыль, если бы снизили тарифы. Большое количество людей считает, что цены на подобные услуги слишком завышены.</a:t>
            </a:r>
            <a:endParaRPr/>
          </a:p>
        </p:txBody>
      </p:sp>
      <p:pic>
        <p:nvPicPr>
          <p:cNvPr id="641" name="Google Shape;64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5525" y="1627800"/>
            <a:ext cx="2673825" cy="246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Гипотезы </a:t>
            </a:r>
            <a:endParaRPr/>
          </a:p>
        </p:txBody>
      </p:sp>
      <p:sp>
        <p:nvSpPr>
          <p:cNvPr id="647" name="Google Shape;647;p82"/>
          <p:cNvSpPr txBox="1"/>
          <p:nvPr>
            <p:ph idx="1" type="body"/>
          </p:nvPr>
        </p:nvSpPr>
        <p:spPr>
          <a:xfrm>
            <a:off x="311700" y="1152475"/>
            <a:ext cx="55692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Среднее время, необходимое для подзарядки телефона, находится в диапазоне от  45 минут до 1 часа 30 минут. Из чего можно будет прикинуть приблизительное время использования продукта.</a:t>
            </a:r>
            <a:endParaRPr/>
          </a:p>
        </p:txBody>
      </p:sp>
      <p:pic>
        <p:nvPicPr>
          <p:cNvPr id="648" name="Google Shape;64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5525" y="1627800"/>
            <a:ext cx="2673825" cy="246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Гипотезы </a:t>
            </a:r>
            <a:endParaRPr/>
          </a:p>
        </p:txBody>
      </p:sp>
      <p:sp>
        <p:nvSpPr>
          <p:cNvPr id="654" name="Google Shape;654;p83"/>
          <p:cNvSpPr txBox="1"/>
          <p:nvPr>
            <p:ph idx="1" type="body"/>
          </p:nvPr>
        </p:nvSpPr>
        <p:spPr>
          <a:xfrm>
            <a:off x="311700" y="1152475"/>
            <a:ext cx="55692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Большинство наших клиентов будут пользоваться нашим продуктом на постоянной основе, так как это намного дешевле. Поэтому стоит уделить большое внимание подпискам и акциям для постоянных пользователей.</a:t>
            </a:r>
            <a:endParaRPr/>
          </a:p>
        </p:txBody>
      </p:sp>
      <p:pic>
        <p:nvPicPr>
          <p:cNvPr id="655" name="Google Shape;65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5525" y="1627800"/>
            <a:ext cx="2673825" cy="246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Гипотезы </a:t>
            </a:r>
            <a:endParaRPr/>
          </a:p>
        </p:txBody>
      </p:sp>
      <p:sp>
        <p:nvSpPr>
          <p:cNvPr id="661" name="Google Shape;661;p84"/>
          <p:cNvSpPr txBox="1"/>
          <p:nvPr>
            <p:ph idx="1" type="body"/>
          </p:nvPr>
        </p:nvSpPr>
        <p:spPr>
          <a:xfrm>
            <a:off x="311700" y="1152475"/>
            <a:ext cx="55692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Большая часть пользователей нашего продукта - это люди, которые либо ещё получают получают образование, либо только недавно его получили.</a:t>
            </a:r>
            <a:endParaRPr/>
          </a:p>
        </p:txBody>
      </p:sp>
      <p:pic>
        <p:nvPicPr>
          <p:cNvPr id="662" name="Google Shape;66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5525" y="1627800"/>
            <a:ext cx="2673825" cy="246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>
            <p:ph type="title"/>
          </p:nvPr>
        </p:nvSpPr>
        <p:spPr>
          <a:xfrm>
            <a:off x="311700" y="341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Продукция компании для юридических лиц</a:t>
            </a:r>
            <a:endParaRPr/>
          </a:p>
        </p:txBody>
      </p:sp>
      <p:pic>
        <p:nvPicPr>
          <p:cNvPr id="170" name="Google Shape;17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50" y="1152375"/>
            <a:ext cx="2315950" cy="283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1"/>
          <p:cNvSpPr txBox="1"/>
          <p:nvPr/>
        </p:nvSpPr>
        <p:spPr>
          <a:xfrm>
            <a:off x="604325" y="4125775"/>
            <a:ext cx="20412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Станция мини</a:t>
            </a:r>
            <a:endParaRPr i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1"/>
          <p:cNvSpPr txBox="1"/>
          <p:nvPr/>
        </p:nvSpPr>
        <p:spPr>
          <a:xfrm>
            <a:off x="3551400" y="4125775"/>
            <a:ext cx="20412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Станция стандарт</a:t>
            </a:r>
            <a:endParaRPr i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31"/>
          <p:cNvSpPr txBox="1"/>
          <p:nvPr/>
        </p:nvSpPr>
        <p:spPr>
          <a:xfrm>
            <a:off x="6498475" y="4125775"/>
            <a:ext cx="20412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Станция макс</a:t>
            </a:r>
            <a:endParaRPr i="1"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4" name="Google Shape;17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4025" y="1152375"/>
            <a:ext cx="2365553" cy="286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0703" y="1170125"/>
            <a:ext cx="2264163" cy="28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Анкетирование</a:t>
            </a:r>
            <a:endParaRPr/>
          </a:p>
        </p:txBody>
      </p:sp>
      <p:pic>
        <p:nvPicPr>
          <p:cNvPr id="668" name="Google Shape;66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825" y="1180737"/>
            <a:ext cx="8146351" cy="278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Мы опросили 38 человек</a:t>
            </a:r>
            <a:endParaRPr/>
          </a:p>
        </p:txBody>
      </p:sp>
      <p:sp>
        <p:nvSpPr>
          <p:cNvPr id="674" name="Google Shape;674;p86"/>
          <p:cNvSpPr txBox="1"/>
          <p:nvPr/>
        </p:nvSpPr>
        <p:spPr>
          <a:xfrm>
            <a:off x="663000" y="4266625"/>
            <a:ext cx="84810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Из них - 19 мужчин, 14 женщин,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5 опрашиваемых решили не указывать свой пол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Диаграмма ответов в Формах. Вопрос: Пол. Количество ответов: 38 ответов." id="675" name="Google Shape;675;p86" title="Пол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875" y="1017725"/>
            <a:ext cx="7952876" cy="334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87"/>
          <p:cNvSpPr txBox="1"/>
          <p:nvPr>
            <p:ph idx="1" type="body"/>
          </p:nvPr>
        </p:nvSpPr>
        <p:spPr>
          <a:xfrm>
            <a:off x="311700" y="3901400"/>
            <a:ext cx="8520600" cy="82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85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Большинство опрошенных - это молодые люди в возрасте от 18 до 22 лет</a:t>
            </a:r>
            <a:br>
              <a:rPr lang="ru"/>
            </a:br>
            <a:r>
              <a:rPr lang="ru"/>
              <a:t>Следует обращать на это внимание при рассмотрении дальнейших ответов</a:t>
            </a:r>
            <a:endParaRPr/>
          </a:p>
        </p:txBody>
      </p:sp>
      <p:pic>
        <p:nvPicPr>
          <p:cNvPr descr="Диаграмма ответов в Формах. Вопрос: Возраст. Количество ответов: 38 ответов." id="681" name="Google Shape;681;p87" title="Возраст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775" y="386850"/>
            <a:ext cx="8116925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8" name="Google Shape;688;p88" title="Диаграмма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377" y="127625"/>
            <a:ext cx="831139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Диаграмма ответов в Формах. Вопрос: Доход. Количество ответов: 38 ответов." id="695" name="Google Shape;695;p89" title="Доход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9" y="926700"/>
            <a:ext cx="8437059" cy="355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Диаграмма ответов в Формах. Вопрос: Как часто Вы заряжаете телефон в течение дня?. Количество ответов: 38 ответов." id="701" name="Google Shape;701;p90" title="Как часто Вы заряжаете телефон в течение дня?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75" y="712463"/>
            <a:ext cx="8834852" cy="371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Диаграмма ответов в Формах. Вопрос: Случались ли у Вас проблемы с аккумулятором телефона?. Количество ответов: 38 ответов." id="708" name="Google Shape;708;p91" title="Случались ли у Вас проблемы с аккумулятором телефона?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75" y="660975"/>
            <a:ext cx="8866627" cy="373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5" name="Google Shape;715;p92" title="Диаграмма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302" y="127600"/>
            <a:ext cx="831139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2" name="Google Shape;722;p93" title="Диаграмма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302" y="0"/>
            <a:ext cx="831139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Диаграмма ответов в Формах. Вопрос: Если бы Вы воспользовались (или если уже пользовались), то с какой целью?&#10;. Количество ответов: 30 ответов." id="729" name="Google Shape;729;p94" title="Если бы Вы воспользовались (или если уже пользовались), то с какой целью?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88500"/>
            <a:ext cx="8832302" cy="3717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Потребители</a:t>
            </a:r>
            <a:endParaRPr/>
          </a:p>
        </p:txBody>
      </p:sp>
      <p:sp>
        <p:nvSpPr>
          <p:cNvPr id="181" name="Google Shape;181;p32"/>
          <p:cNvSpPr txBox="1"/>
          <p:nvPr/>
        </p:nvSpPr>
        <p:spPr>
          <a:xfrm>
            <a:off x="413550" y="1017725"/>
            <a:ext cx="83169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</a:rPr>
              <a:t>На данный момент следующие компании заключили долгосрочные контракты на оснащение станциями: </a:t>
            </a:r>
            <a:endParaRPr i="1" sz="1800">
              <a:solidFill>
                <a:schemeClr val="dk1"/>
              </a:solidFill>
            </a:endParaRPr>
          </a:p>
        </p:txBody>
      </p:sp>
      <p:pic>
        <p:nvPicPr>
          <p:cNvPr id="182" name="Google Shape;1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552" y="1814873"/>
            <a:ext cx="2777328" cy="12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8273" y="1785725"/>
            <a:ext cx="1284450" cy="12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6576" y="1785737"/>
            <a:ext cx="3511703" cy="12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64276" y="2848522"/>
            <a:ext cx="768029" cy="76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81350" y="3154900"/>
            <a:ext cx="3356925" cy="90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79325" y="3339751"/>
            <a:ext cx="2351124" cy="1416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1700" y="3233350"/>
            <a:ext cx="3424748" cy="1232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6" name="Google Shape;736;p95" title="Диаграмма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450" y="150050"/>
            <a:ext cx="8068949" cy="499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Диаграмма ответов в Формах. Вопрос: Сколько времени Вы в среднем тратите на зарядку телефона? (часы)&#10;. Количество ответов: ." id="743" name="Google Shape;743;p96" title="Сколько времени Вы в среднем тратите на зарядку телефона? (часы)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4863"/>
            <a:ext cx="9144003" cy="447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Гипотезы </a:t>
            </a:r>
            <a:endParaRPr/>
          </a:p>
        </p:txBody>
      </p:sp>
      <p:sp>
        <p:nvSpPr>
          <p:cNvPr id="749" name="Google Shape;749;p97"/>
          <p:cNvSpPr txBox="1"/>
          <p:nvPr>
            <p:ph idx="1" type="body"/>
          </p:nvPr>
        </p:nvSpPr>
        <p:spPr>
          <a:xfrm>
            <a:off x="311700" y="1152475"/>
            <a:ext cx="55692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Людям требуется хотя бы одна подзарядка телефона в течение дня, ввиду того, что телефоны постоянно используются в течение дня / телефоны часто забывают ставить на зарядку</a:t>
            </a:r>
            <a:endParaRPr/>
          </a:p>
        </p:txBody>
      </p:sp>
      <p:pic>
        <p:nvPicPr>
          <p:cNvPr id="750" name="Google Shape;75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5525" y="1627800"/>
            <a:ext cx="2673825" cy="246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Результаты опроса</a:t>
            </a:r>
            <a:endParaRPr/>
          </a:p>
        </p:txBody>
      </p:sp>
      <p:sp>
        <p:nvSpPr>
          <p:cNvPr id="756" name="Google Shape;756;p98"/>
          <p:cNvSpPr txBox="1"/>
          <p:nvPr>
            <p:ph idx="1" type="body"/>
          </p:nvPr>
        </p:nvSpPr>
        <p:spPr>
          <a:xfrm>
            <a:off x="311700" y="1017725"/>
            <a:ext cx="55692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Гипотеза: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1400"/>
              <a:t>“Людям требуется хотя бы одна подзарядка телефона в течение дня, ввиду того, что телефоны постоянно используются в течение дня / телефоны часто забывают ставить на зарядку”</a:t>
            </a:r>
            <a:endParaRPr sz="1400"/>
          </a:p>
        </p:txBody>
      </p:sp>
      <p:pic>
        <p:nvPicPr>
          <p:cNvPr id="757" name="Google Shape;75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0900" y="1152475"/>
            <a:ext cx="2958300" cy="2958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Диаграмма ответов в Формах. Вопрос: Как часто Вы заряжаете телефон в течение дня?. Количество ответов: 38 ответов." id="758" name="Google Shape;758;p98" title="Как часто Вы заряжаете телефон в течение дня?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1" y="2489121"/>
            <a:ext cx="5709850" cy="24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Гипотезы </a:t>
            </a:r>
            <a:endParaRPr/>
          </a:p>
        </p:txBody>
      </p:sp>
      <p:sp>
        <p:nvSpPr>
          <p:cNvPr id="764" name="Google Shape;764;p99"/>
          <p:cNvSpPr txBox="1"/>
          <p:nvPr>
            <p:ph idx="1" type="body"/>
          </p:nvPr>
        </p:nvSpPr>
        <p:spPr>
          <a:xfrm>
            <a:off x="311700" y="1152475"/>
            <a:ext cx="55692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Мы бы смогли сильно увеличить прибыль, если бы снизили тарифы. Большое количество людей считает, что цены на подобные услуги слишком завышены.</a:t>
            </a:r>
            <a:endParaRPr/>
          </a:p>
        </p:txBody>
      </p:sp>
      <p:pic>
        <p:nvPicPr>
          <p:cNvPr id="765" name="Google Shape;765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5525" y="1627800"/>
            <a:ext cx="2673825" cy="246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Результаты опроса</a:t>
            </a:r>
            <a:endParaRPr/>
          </a:p>
        </p:txBody>
      </p:sp>
      <p:sp>
        <p:nvSpPr>
          <p:cNvPr id="771" name="Google Shape;771;p100"/>
          <p:cNvSpPr txBox="1"/>
          <p:nvPr>
            <p:ph idx="1" type="body"/>
          </p:nvPr>
        </p:nvSpPr>
        <p:spPr>
          <a:xfrm>
            <a:off x="311700" y="1017725"/>
            <a:ext cx="55692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Гипотеза: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1400"/>
              <a:t>“Мы бы смогли сильно увеличить прибыль, если бы снизили тарифы. Большое количество людей считает, что цены на подобные услуги слишком завышены.”</a:t>
            </a:r>
            <a:endParaRPr sz="1400"/>
          </a:p>
        </p:txBody>
      </p:sp>
      <p:pic>
        <p:nvPicPr>
          <p:cNvPr id="772" name="Google Shape;772;p100" title="Диаграмма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575" y="2423400"/>
            <a:ext cx="4119551" cy="254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7525" y="1100025"/>
            <a:ext cx="2958300" cy="2943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Гипотезы </a:t>
            </a:r>
            <a:endParaRPr/>
          </a:p>
        </p:txBody>
      </p:sp>
      <p:sp>
        <p:nvSpPr>
          <p:cNvPr id="779" name="Google Shape;779;p101"/>
          <p:cNvSpPr txBox="1"/>
          <p:nvPr>
            <p:ph idx="1" type="body"/>
          </p:nvPr>
        </p:nvSpPr>
        <p:spPr>
          <a:xfrm>
            <a:off x="311700" y="1152475"/>
            <a:ext cx="55692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Среднее время, необходимое для подзарядки телефона, находится в диапазоне от  45 минут до 1 часа 30 минут. Из чего можно будет прикинуть приблизительное время использования продукта.</a:t>
            </a:r>
            <a:endParaRPr/>
          </a:p>
        </p:txBody>
      </p:sp>
      <p:pic>
        <p:nvPicPr>
          <p:cNvPr id="780" name="Google Shape;78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5525" y="1627800"/>
            <a:ext cx="2673825" cy="246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Результаты опроса</a:t>
            </a:r>
            <a:endParaRPr/>
          </a:p>
        </p:txBody>
      </p:sp>
      <p:sp>
        <p:nvSpPr>
          <p:cNvPr id="786" name="Google Shape;786;p102"/>
          <p:cNvSpPr txBox="1"/>
          <p:nvPr>
            <p:ph idx="1" type="body"/>
          </p:nvPr>
        </p:nvSpPr>
        <p:spPr>
          <a:xfrm>
            <a:off x="311700" y="1017725"/>
            <a:ext cx="55692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Гипотеза: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1400"/>
              <a:t>“Среднее время, необходимое для подзарядки телефона, находится в диапазоне от  45 минут до 1 часа 30 минут.”</a:t>
            </a:r>
            <a:endParaRPr sz="1400"/>
          </a:p>
        </p:txBody>
      </p:sp>
      <p:pic>
        <p:nvPicPr>
          <p:cNvPr id="787" name="Google Shape;787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8425" y="1239163"/>
            <a:ext cx="2710399" cy="26651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Диаграмма ответов в Формах. Вопрос: Сколько времени Вы в среднем тратите на зарядку телефона? (часы)&#10;. Количество ответов: ." id="788" name="Google Shape;788;p102" title="Сколько времени Вы в среднем тратите на зарядку телефона? (часы)&#10;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600" y="2121922"/>
            <a:ext cx="5569198" cy="2724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Гипотезы </a:t>
            </a:r>
            <a:endParaRPr/>
          </a:p>
        </p:txBody>
      </p:sp>
      <p:sp>
        <p:nvSpPr>
          <p:cNvPr id="794" name="Google Shape;794;p103"/>
          <p:cNvSpPr txBox="1"/>
          <p:nvPr>
            <p:ph idx="1" type="body"/>
          </p:nvPr>
        </p:nvSpPr>
        <p:spPr>
          <a:xfrm>
            <a:off x="311700" y="1152475"/>
            <a:ext cx="55692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Большинство наших клиентов будут пользоваться нашим продуктом на постоянной основе, так как это намного дешевле. Поэтому стоит уделить большое внимание подпискам и акциям для постоянных пользователей.</a:t>
            </a:r>
            <a:endParaRPr/>
          </a:p>
        </p:txBody>
      </p:sp>
      <p:pic>
        <p:nvPicPr>
          <p:cNvPr id="795" name="Google Shape;795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5525" y="1627800"/>
            <a:ext cx="2673825" cy="246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Результаты опроса</a:t>
            </a:r>
            <a:endParaRPr/>
          </a:p>
        </p:txBody>
      </p:sp>
      <p:sp>
        <p:nvSpPr>
          <p:cNvPr id="801" name="Google Shape;801;p104"/>
          <p:cNvSpPr txBox="1"/>
          <p:nvPr>
            <p:ph idx="1" type="body"/>
          </p:nvPr>
        </p:nvSpPr>
        <p:spPr>
          <a:xfrm>
            <a:off x="311700" y="1017725"/>
            <a:ext cx="55692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Гипотеза: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1400"/>
              <a:t>“Большинство наших клиентов будут пользоваться нашим продуктом на постоянной основе, так как это намного дешевле. Поэтому стоит уделить большое внимание подпискам и акциям для постоянных пользователей.”</a:t>
            </a:r>
            <a:endParaRPr sz="1400"/>
          </a:p>
        </p:txBody>
      </p:sp>
      <p:pic>
        <p:nvPicPr>
          <p:cNvPr id="802" name="Google Shape;802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4898" y="1142513"/>
            <a:ext cx="2897402" cy="28584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Диаграмма ответов в Формах. Вопрос: Если бы Вы воспользовались (или если уже пользовались), то с какой целью?&#10;. Количество ответов: 30 ответов." id="803" name="Google Shape;803;p104" title="Если бы Вы воспользовались (или если уже пользовались), то с какой целью?&#10;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575" y="2656599"/>
            <a:ext cx="5569198" cy="234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type="title"/>
          </p:nvPr>
        </p:nvSpPr>
        <p:spPr>
          <a:xfrm>
            <a:off x="1848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Конкуренция </a:t>
            </a:r>
            <a:endParaRPr/>
          </a:p>
        </p:txBody>
      </p:sp>
      <p:pic>
        <p:nvPicPr>
          <p:cNvPr id="194" name="Google Shape;1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4050" y="1137400"/>
            <a:ext cx="3528900" cy="352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95" name="Google Shape;19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775" y="852752"/>
            <a:ext cx="2870100" cy="215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96" name="Google Shape;19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3050" y="1710575"/>
            <a:ext cx="815400" cy="815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97" name="Google Shape;197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0775" y="3183733"/>
            <a:ext cx="3917675" cy="1538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Гипотезы </a:t>
            </a:r>
            <a:endParaRPr/>
          </a:p>
        </p:txBody>
      </p:sp>
      <p:sp>
        <p:nvSpPr>
          <p:cNvPr id="809" name="Google Shape;809;p105"/>
          <p:cNvSpPr txBox="1"/>
          <p:nvPr>
            <p:ph idx="1" type="body"/>
          </p:nvPr>
        </p:nvSpPr>
        <p:spPr>
          <a:xfrm>
            <a:off x="311700" y="1152475"/>
            <a:ext cx="55692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Большая часть пользователей нашего продукта - это люди, которые либо ещё получают получают образование, либо только недавно его получили.</a:t>
            </a:r>
            <a:endParaRPr/>
          </a:p>
        </p:txBody>
      </p:sp>
      <p:pic>
        <p:nvPicPr>
          <p:cNvPr id="810" name="Google Shape;810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5525" y="1627800"/>
            <a:ext cx="2673825" cy="246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Результаты опроса</a:t>
            </a:r>
            <a:endParaRPr/>
          </a:p>
        </p:txBody>
      </p:sp>
      <p:sp>
        <p:nvSpPr>
          <p:cNvPr id="816" name="Google Shape;816;p106"/>
          <p:cNvSpPr txBox="1"/>
          <p:nvPr>
            <p:ph idx="1" type="body"/>
          </p:nvPr>
        </p:nvSpPr>
        <p:spPr>
          <a:xfrm>
            <a:off x="311700" y="1017725"/>
            <a:ext cx="55692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Гипотеза: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1400"/>
              <a:t>“Большая часть пользователей нашего продукта - это люди, которые либо ещё получают получают образование, либо только недавно его получили.”</a:t>
            </a:r>
            <a:endParaRPr sz="1400"/>
          </a:p>
        </p:txBody>
      </p:sp>
      <p:pic>
        <p:nvPicPr>
          <p:cNvPr id="817" name="Google Shape;817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8425" y="1239163"/>
            <a:ext cx="2710399" cy="266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106" title="Диаграмма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986" y="2360175"/>
            <a:ext cx="4306625" cy="2665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Наблюдение отзывов по аналогичным продуктам </a:t>
            </a:r>
            <a:endParaRPr/>
          </a:p>
        </p:txBody>
      </p:sp>
      <p:sp>
        <p:nvSpPr>
          <p:cNvPr id="824" name="Google Shape;824;p107"/>
          <p:cNvSpPr txBox="1"/>
          <p:nvPr>
            <p:ph idx="1" type="body"/>
          </p:nvPr>
        </p:nvSpPr>
        <p:spPr>
          <a:xfrm>
            <a:off x="4917275" y="1152475"/>
            <a:ext cx="39150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Хвалят: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ru" sz="1400"/>
              <a:t>Есть на каждой станции метро</a:t>
            </a:r>
            <a:endParaRPr sz="1400"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ru" sz="1400"/>
              <a:t>Технический специалист быстро отвечает на все вопросы, в случае проблем с возвратом</a:t>
            </a:r>
            <a:endParaRPr sz="1400"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ru" sz="1400"/>
              <a:t>Отмечается, что легко и понятно пользоваться + всегда понятно, сколько будет стоить услуга</a:t>
            </a:r>
            <a:endParaRPr sz="14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1400"/>
              <a:t>Ругают:</a:t>
            </a:r>
            <a:endParaRPr sz="1400"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ru" sz="1400"/>
              <a:t>Низкая скорость зарядки</a:t>
            </a:r>
            <a:endParaRPr sz="1400"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ru" sz="1400"/>
              <a:t>Система никак не блокирует выдачу разряженных повербанков</a:t>
            </a:r>
            <a:endParaRPr sz="1400"/>
          </a:p>
        </p:txBody>
      </p:sp>
      <p:pic>
        <p:nvPicPr>
          <p:cNvPr id="825" name="Google Shape;825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9100" y="1170125"/>
            <a:ext cx="2395775" cy="3602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118925"/>
            <a:ext cx="199072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5" y="3833299"/>
            <a:ext cx="2090175" cy="40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Наблюдение отзывов по аналогичным продуктам </a:t>
            </a:r>
            <a:endParaRPr/>
          </a:p>
        </p:txBody>
      </p:sp>
      <p:sp>
        <p:nvSpPr>
          <p:cNvPr id="834" name="Google Shape;834;p108"/>
          <p:cNvSpPr txBox="1"/>
          <p:nvPr>
            <p:ph idx="1" type="body"/>
          </p:nvPr>
        </p:nvSpPr>
        <p:spPr>
          <a:xfrm>
            <a:off x="4917275" y="1152475"/>
            <a:ext cx="3915000" cy="3692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/>
              <a:t>Хвалят:</a:t>
            </a:r>
            <a:endParaRPr sz="1400"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ru" sz="1400"/>
              <a:t>Удобство и распространённость</a:t>
            </a:r>
            <a:endParaRPr sz="1400"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ru" sz="1400"/>
              <a:t>Легко найти на карте точку возврата</a:t>
            </a:r>
            <a:endParaRPr sz="1400"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ru" sz="1400"/>
              <a:t>Отмечается, что легко и понятно пользоваться + всегда понятно, сколько будет стоить услуга</a:t>
            </a:r>
            <a:endParaRPr sz="14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1400"/>
              <a:t>Ругают:</a:t>
            </a:r>
            <a:endParaRPr sz="1400"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ru" sz="1400"/>
              <a:t>Низкая скорость зарядки</a:t>
            </a:r>
            <a:endParaRPr sz="1400"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ru" sz="1400"/>
              <a:t>Маленькое кол-во точек в Москве </a:t>
            </a:r>
            <a:endParaRPr sz="1400"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ru" sz="1400"/>
              <a:t>Нет удобной подписки для постоянных пользователей, что делает использование продукта дороже, чем  у конкурентов</a:t>
            </a:r>
            <a:endParaRPr sz="1400"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ru" sz="1400"/>
              <a:t>Нет бесплатного периода</a:t>
            </a:r>
            <a:endParaRPr sz="1400"/>
          </a:p>
        </p:txBody>
      </p:sp>
      <p:pic>
        <p:nvPicPr>
          <p:cNvPr id="835" name="Google Shape;835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118925"/>
            <a:ext cx="199072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5" y="3833299"/>
            <a:ext cx="2090175" cy="4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213" y="1088163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108"/>
          <p:cNvPicPr preferRelativeResize="0"/>
          <p:nvPr/>
        </p:nvPicPr>
        <p:blipFill rotWithShape="1">
          <a:blip r:embed="rId6">
            <a:alphaModFix/>
          </a:blip>
          <a:srcRect b="0" l="0" r="7868" t="0"/>
          <a:stretch/>
        </p:blipFill>
        <p:spPr>
          <a:xfrm>
            <a:off x="2454825" y="1152475"/>
            <a:ext cx="2310050" cy="3692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Идеальная модель товара</a:t>
            </a:r>
            <a:endParaRPr/>
          </a:p>
        </p:txBody>
      </p:sp>
      <p:sp>
        <p:nvSpPr>
          <p:cNvPr id="844" name="Google Shape;844;p109"/>
          <p:cNvSpPr txBox="1"/>
          <p:nvPr>
            <p:ph idx="1" type="body"/>
          </p:nvPr>
        </p:nvSpPr>
        <p:spPr>
          <a:xfrm>
            <a:off x="311700" y="1238401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ru">
                <a:solidFill>
                  <a:schemeClr val="dk1"/>
                </a:solidFill>
              </a:rPr>
              <a:t>Емкость 7000 mAh</a:t>
            </a:r>
            <a:endParaRPr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ru">
                <a:solidFill>
                  <a:schemeClr val="dk1"/>
                </a:solidFill>
              </a:rPr>
              <a:t>Вес 100 гр</a:t>
            </a:r>
            <a:endParaRPr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ru">
                <a:solidFill>
                  <a:schemeClr val="dk1"/>
                </a:solidFill>
              </a:rPr>
              <a:t>Наличие проводов 3 типов (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Lightning, USB-C, Micro USB) и беспроводной зарядки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Стоимость 50 руб./час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Минималистичный дизайн с преобладанием черного цвета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0900" y="820925"/>
            <a:ext cx="2644750" cy="415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1762" y="807129"/>
            <a:ext cx="2644750" cy="4179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5413" y="1"/>
            <a:ext cx="1277440" cy="82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110"/>
          <p:cNvPicPr preferRelativeResize="0"/>
          <p:nvPr/>
        </p:nvPicPr>
        <p:blipFill rotWithShape="1">
          <a:blip r:embed="rId6">
            <a:alphaModFix/>
          </a:blip>
          <a:srcRect b="32891" l="0" r="0" t="26696"/>
          <a:stretch/>
        </p:blipFill>
        <p:spPr>
          <a:xfrm>
            <a:off x="5734688" y="125322"/>
            <a:ext cx="141715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110"/>
          <p:cNvSpPr/>
          <p:nvPr/>
        </p:nvSpPr>
        <p:spPr>
          <a:xfrm flipH="1" rot="10800000">
            <a:off x="1854868" y="1633331"/>
            <a:ext cx="370200" cy="44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110"/>
          <p:cNvSpPr/>
          <p:nvPr/>
        </p:nvSpPr>
        <p:spPr>
          <a:xfrm flipH="1" rot="10800000">
            <a:off x="1832346" y="2163036"/>
            <a:ext cx="370200" cy="25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110"/>
          <p:cNvSpPr/>
          <p:nvPr/>
        </p:nvSpPr>
        <p:spPr>
          <a:xfrm flipH="1" rot="10800000">
            <a:off x="1832346" y="2499236"/>
            <a:ext cx="370200" cy="25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110"/>
          <p:cNvSpPr/>
          <p:nvPr/>
        </p:nvSpPr>
        <p:spPr>
          <a:xfrm flipH="1" rot="10800000">
            <a:off x="1862199" y="2796156"/>
            <a:ext cx="310500" cy="25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110"/>
          <p:cNvSpPr/>
          <p:nvPr/>
        </p:nvSpPr>
        <p:spPr>
          <a:xfrm flipH="1" rot="10800000">
            <a:off x="3240806" y="1969531"/>
            <a:ext cx="370200" cy="44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110"/>
          <p:cNvSpPr/>
          <p:nvPr/>
        </p:nvSpPr>
        <p:spPr>
          <a:xfrm flipH="1" rot="10800000">
            <a:off x="3197773" y="2602650"/>
            <a:ext cx="459000" cy="44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110"/>
          <p:cNvSpPr/>
          <p:nvPr/>
        </p:nvSpPr>
        <p:spPr>
          <a:xfrm flipH="1" rot="10800000">
            <a:off x="5863000" y="1633300"/>
            <a:ext cx="417900" cy="36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110"/>
          <p:cNvSpPr/>
          <p:nvPr/>
        </p:nvSpPr>
        <p:spPr>
          <a:xfrm flipH="1" rot="10800000">
            <a:off x="5863000" y="2106100"/>
            <a:ext cx="362100" cy="27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110"/>
          <p:cNvSpPr/>
          <p:nvPr/>
        </p:nvSpPr>
        <p:spPr>
          <a:xfrm flipH="1" rot="10800000">
            <a:off x="7231403" y="1923961"/>
            <a:ext cx="417900" cy="36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110"/>
          <p:cNvSpPr/>
          <p:nvPr/>
        </p:nvSpPr>
        <p:spPr>
          <a:xfrm flipH="1" rot="10800000">
            <a:off x="2825474" y="4446500"/>
            <a:ext cx="415200" cy="44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110"/>
          <p:cNvSpPr/>
          <p:nvPr/>
        </p:nvSpPr>
        <p:spPr>
          <a:xfrm flipH="1" rot="10800000">
            <a:off x="6880402" y="4446495"/>
            <a:ext cx="415200" cy="44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110"/>
          <p:cNvSpPr txBox="1"/>
          <p:nvPr/>
        </p:nvSpPr>
        <p:spPr>
          <a:xfrm>
            <a:off x="1742223" y="1770639"/>
            <a:ext cx="595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/>
              <a:t>100</a:t>
            </a:r>
            <a:endParaRPr sz="1700"/>
          </a:p>
        </p:txBody>
      </p:sp>
      <p:sp>
        <p:nvSpPr>
          <p:cNvPr id="865" name="Google Shape;865;p110"/>
          <p:cNvSpPr/>
          <p:nvPr/>
        </p:nvSpPr>
        <p:spPr>
          <a:xfrm flipH="1" rot="10800000">
            <a:off x="2991048" y="4541750"/>
            <a:ext cx="415200" cy="44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110"/>
          <p:cNvSpPr txBox="1"/>
          <p:nvPr/>
        </p:nvSpPr>
        <p:spPr>
          <a:xfrm>
            <a:off x="1742220" y="2009089"/>
            <a:ext cx="595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/>
              <a:t>180</a:t>
            </a:r>
            <a:endParaRPr sz="1700"/>
          </a:p>
        </p:txBody>
      </p:sp>
      <p:sp>
        <p:nvSpPr>
          <p:cNvPr id="867" name="Google Shape;867;p110"/>
          <p:cNvSpPr txBox="1"/>
          <p:nvPr/>
        </p:nvSpPr>
        <p:spPr>
          <a:xfrm>
            <a:off x="3129523" y="1880439"/>
            <a:ext cx="595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FF0000"/>
                </a:solidFill>
              </a:rPr>
              <a:t>56</a:t>
            </a:r>
            <a:endParaRPr sz="1700">
              <a:solidFill>
                <a:srgbClr val="FF0000"/>
              </a:solidFill>
            </a:endParaRPr>
          </a:p>
        </p:txBody>
      </p:sp>
      <p:sp>
        <p:nvSpPr>
          <p:cNvPr id="868" name="Google Shape;868;p110"/>
          <p:cNvSpPr txBox="1"/>
          <p:nvPr/>
        </p:nvSpPr>
        <p:spPr>
          <a:xfrm>
            <a:off x="1742220" y="2699551"/>
            <a:ext cx="595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/>
              <a:t>150</a:t>
            </a:r>
            <a:endParaRPr sz="1700"/>
          </a:p>
        </p:txBody>
      </p:sp>
      <p:sp>
        <p:nvSpPr>
          <p:cNvPr id="869" name="Google Shape;869;p110"/>
          <p:cNvSpPr txBox="1"/>
          <p:nvPr/>
        </p:nvSpPr>
        <p:spPr>
          <a:xfrm>
            <a:off x="1810474" y="2402625"/>
            <a:ext cx="459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/>
              <a:t>50</a:t>
            </a:r>
            <a:endParaRPr sz="1700"/>
          </a:p>
        </p:txBody>
      </p:sp>
      <p:sp>
        <p:nvSpPr>
          <p:cNvPr id="870" name="Google Shape;870;p110"/>
          <p:cNvSpPr txBox="1"/>
          <p:nvPr/>
        </p:nvSpPr>
        <p:spPr>
          <a:xfrm>
            <a:off x="3129523" y="2537201"/>
            <a:ext cx="595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FF0000"/>
                </a:solidFill>
              </a:rPr>
              <a:t>33</a:t>
            </a:r>
            <a:endParaRPr sz="1700">
              <a:solidFill>
                <a:srgbClr val="FF0000"/>
              </a:solidFill>
            </a:endParaRPr>
          </a:p>
        </p:txBody>
      </p:sp>
      <p:sp>
        <p:nvSpPr>
          <p:cNvPr id="871" name="Google Shape;871;p110"/>
          <p:cNvSpPr txBox="1"/>
          <p:nvPr/>
        </p:nvSpPr>
        <p:spPr>
          <a:xfrm>
            <a:off x="5774188" y="1969675"/>
            <a:ext cx="595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/>
              <a:t>180</a:t>
            </a:r>
            <a:endParaRPr sz="1700"/>
          </a:p>
        </p:txBody>
      </p:sp>
      <p:sp>
        <p:nvSpPr>
          <p:cNvPr id="872" name="Google Shape;872;p110"/>
          <p:cNvSpPr txBox="1"/>
          <p:nvPr/>
        </p:nvSpPr>
        <p:spPr>
          <a:xfrm>
            <a:off x="5774195" y="1718714"/>
            <a:ext cx="595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/>
              <a:t>100</a:t>
            </a:r>
            <a:endParaRPr sz="1700"/>
          </a:p>
        </p:txBody>
      </p:sp>
      <p:sp>
        <p:nvSpPr>
          <p:cNvPr id="873" name="Google Shape;873;p110"/>
          <p:cNvSpPr txBox="1"/>
          <p:nvPr/>
        </p:nvSpPr>
        <p:spPr>
          <a:xfrm>
            <a:off x="7142598" y="1844739"/>
            <a:ext cx="595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FF0000"/>
                </a:solidFill>
              </a:rPr>
              <a:t>56</a:t>
            </a:r>
            <a:endParaRPr sz="1700">
              <a:solidFill>
                <a:srgbClr val="FF0000"/>
              </a:solidFill>
            </a:endParaRPr>
          </a:p>
        </p:txBody>
      </p:sp>
      <p:sp>
        <p:nvSpPr>
          <p:cNvPr id="874" name="Google Shape;874;p110"/>
          <p:cNvSpPr txBox="1"/>
          <p:nvPr/>
        </p:nvSpPr>
        <p:spPr>
          <a:xfrm>
            <a:off x="2825470" y="4446639"/>
            <a:ext cx="595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/>
              <a:t>295</a:t>
            </a:r>
            <a:endParaRPr b="1" sz="1700"/>
          </a:p>
        </p:txBody>
      </p:sp>
      <p:sp>
        <p:nvSpPr>
          <p:cNvPr id="875" name="Google Shape;875;p110"/>
          <p:cNvSpPr txBox="1"/>
          <p:nvPr/>
        </p:nvSpPr>
        <p:spPr>
          <a:xfrm>
            <a:off x="6790245" y="4446639"/>
            <a:ext cx="595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/>
              <a:t>382</a:t>
            </a:r>
            <a:endParaRPr b="1" sz="17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11"/>
          <p:cNvSpPr txBox="1"/>
          <p:nvPr>
            <p:ph type="title"/>
          </p:nvPr>
        </p:nvSpPr>
        <p:spPr>
          <a:xfrm>
            <a:off x="311700" y="173925"/>
            <a:ext cx="8520600" cy="84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Определение конкурентоспособности относительно EnerGo</a:t>
            </a:r>
            <a:endParaRPr/>
          </a:p>
        </p:txBody>
      </p:sp>
      <p:sp>
        <p:nvSpPr>
          <p:cNvPr id="881" name="Google Shape;881;p111"/>
          <p:cNvSpPr txBox="1"/>
          <p:nvPr>
            <p:ph idx="1" type="body"/>
          </p:nvPr>
        </p:nvSpPr>
        <p:spPr>
          <a:xfrm>
            <a:off x="2059663" y="3072025"/>
            <a:ext cx="5024700" cy="84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3200">
                <a:solidFill>
                  <a:schemeClr val="dk1"/>
                </a:solidFill>
              </a:rPr>
              <a:t>K=295/382*100%=77,2%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882" name="Google Shape;882;p111"/>
          <p:cNvPicPr preferRelativeResize="0"/>
          <p:nvPr/>
        </p:nvPicPr>
        <p:blipFill rotWithShape="1">
          <a:blip r:embed="rId3">
            <a:alphaModFix/>
          </a:blip>
          <a:srcRect b="0" l="4906" r="0" t="0"/>
          <a:stretch/>
        </p:blipFill>
        <p:spPr>
          <a:xfrm>
            <a:off x="2493199" y="1931500"/>
            <a:ext cx="415762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Оценка конкурентоспособности компании Бери заряд</a:t>
            </a:r>
            <a:endParaRPr/>
          </a:p>
        </p:txBody>
      </p:sp>
      <p:sp>
        <p:nvSpPr>
          <p:cNvPr id="888" name="Google Shape;888;p112"/>
          <p:cNvSpPr txBox="1"/>
          <p:nvPr>
            <p:ph idx="1" type="body"/>
          </p:nvPr>
        </p:nvSpPr>
        <p:spPr>
          <a:xfrm>
            <a:off x="311700" y="1128900"/>
            <a:ext cx="8520600" cy="3416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</a:rPr>
              <a:t>Городской сервис аренды зарядных устройств «Бери Заряд!» действует на конкурентном рынке power bank sharing в России с 2018 года. Основные конкуренты на рынке: «EnerGo», «GetEnergy», «BattBox», «StayInTouch».</a:t>
            </a:r>
            <a:endParaRPr sz="1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</a:rPr>
              <a:t>В прошлых презентациях мы уже показывали вам данные этих компаний, теперь же структурируем их</a:t>
            </a:r>
            <a:endParaRPr sz="15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3" name="Google Shape;893;p113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{CF51CFCA-FA8E-4FFB-8336-9834279ED9FD}</a:tableStyleId>
              </a:tblPr>
              <a:tblGrid>
                <a:gridCol w="1350250"/>
                <a:gridCol w="1423600"/>
                <a:gridCol w="1298175"/>
                <a:gridCol w="1577725"/>
                <a:gridCol w="1723825"/>
                <a:gridCol w="1770450"/>
              </a:tblGrid>
              <a:tr h="1079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807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Цена час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150 руб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50 руб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49 руб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49 руб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50 руб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70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Имидж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Самая популярная компания на рынке которой доверяют клиенты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Вторая по популярности компания на рынке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</a:rPr>
                        <a:t>средняя узнаваемость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сре</a:t>
                      </a:r>
                      <a:r>
                        <a:rPr lang="ru" sz="1000">
                          <a:solidFill>
                            <a:schemeClr val="dk1"/>
                          </a:solidFill>
                        </a:rPr>
                        <a:t>дняя узнаваемость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Не самая известная компания аренды пб в спб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67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Сервис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Быстрый, но не самый удобный сервис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ок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ок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ок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Первыми внедрили поддержку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903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Организация сбыта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Сбыт происходит через точки расставленные по всему городу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</a:rPr>
                        <a:t>Сбыт происходит через точки расставленные по всему городу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</a:rPr>
                        <a:t>Сбыт происходит через точки расставленные по всему городу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</a:rPr>
                        <a:t>Сбыт происходит через точки расставленные по всему городу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</a:rPr>
                        <a:t>Сбыт происходит через точки расставленные по всему городу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688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Продвижение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Активно не рекламируется, используется  нативная реклама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</a:rPr>
                        <a:t>Активно не рекламируется, используется  нативная реклама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</a:rPr>
                        <a:t>Активно не рекламируется, используется  нативная реклама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</a:rPr>
                        <a:t>Активно не рекламируется, используется  нативная реклама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</a:rPr>
                        <a:t>Активно не рекламируется, используется  нативная реклама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894" name="Google Shape;894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7913" y="81701"/>
            <a:ext cx="1277440" cy="82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113"/>
          <p:cNvPicPr preferRelativeResize="0"/>
          <p:nvPr/>
        </p:nvPicPr>
        <p:blipFill rotWithShape="1">
          <a:blip r:embed="rId4">
            <a:alphaModFix/>
          </a:blip>
          <a:srcRect b="32891" l="0" r="0" t="26696"/>
          <a:stretch/>
        </p:blipFill>
        <p:spPr>
          <a:xfrm>
            <a:off x="2773849" y="301300"/>
            <a:ext cx="1298175" cy="524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5050" y="100812"/>
            <a:ext cx="1471225" cy="92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1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9525" y="0"/>
            <a:ext cx="1079025" cy="107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1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29549" y="-1"/>
            <a:ext cx="1079025" cy="107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Позиционирование продукции</a:t>
            </a:r>
            <a:endParaRPr/>
          </a:p>
        </p:txBody>
      </p:sp>
      <p:sp>
        <p:nvSpPr>
          <p:cNvPr id="904" name="Google Shape;904;p1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>
                <a:solidFill>
                  <a:schemeClr val="dk1"/>
                </a:solidFill>
              </a:rPr>
              <a:t>Сравнимо с конкурентами самая большая компания по охвату рынка</a:t>
            </a:r>
            <a:endParaRPr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>
                <a:solidFill>
                  <a:schemeClr val="dk1"/>
                </a:solidFill>
              </a:rPr>
              <a:t>Цена выше чем у конкурентов </a:t>
            </a:r>
            <a:endParaRPr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>
                <a:solidFill>
                  <a:schemeClr val="dk1"/>
                </a:solidFill>
              </a:rPr>
              <a:t>Дизайн яркий, отсутствует черный цвет </a:t>
            </a:r>
            <a:endParaRPr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>
                <a:solidFill>
                  <a:schemeClr val="dk1"/>
                </a:solidFill>
              </a:rPr>
              <a:t>Товар позиционируется как модный и молодежный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type="title"/>
          </p:nvPr>
        </p:nvSpPr>
        <p:spPr>
          <a:xfrm>
            <a:off x="207925" y="479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Конкуренция </a:t>
            </a:r>
            <a:endParaRPr/>
          </a:p>
        </p:txBody>
      </p:sp>
      <p:grpSp>
        <p:nvGrpSpPr>
          <p:cNvPr id="203" name="Google Shape;203;p34"/>
          <p:cNvGrpSpPr/>
          <p:nvPr/>
        </p:nvGrpSpPr>
        <p:grpSpPr>
          <a:xfrm>
            <a:off x="4522770" y="3512895"/>
            <a:ext cx="2697088" cy="1370400"/>
            <a:chOff x="4096350" y="556450"/>
            <a:chExt cx="5154000" cy="2804175"/>
          </a:xfrm>
        </p:grpSpPr>
        <p:sp>
          <p:nvSpPr>
            <p:cNvPr id="204" name="Google Shape;204;p34"/>
            <p:cNvSpPr/>
            <p:nvPr/>
          </p:nvSpPr>
          <p:spPr>
            <a:xfrm>
              <a:off x="4096350" y="1146325"/>
              <a:ext cx="4751400" cy="2214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pic>
          <p:nvPicPr>
            <p:cNvPr id="205" name="Google Shape;205;p34"/>
            <p:cNvPicPr preferRelativeResize="0"/>
            <p:nvPr/>
          </p:nvPicPr>
          <p:blipFill rotWithShape="1">
            <a:blip r:embed="rId3">
              <a:alphaModFix/>
            </a:blip>
            <a:srcRect b="23280" l="2910" r="-2910" t="-23280"/>
            <a:stretch/>
          </p:blipFill>
          <p:spPr>
            <a:xfrm>
              <a:off x="4096350" y="556450"/>
              <a:ext cx="5154000" cy="23774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6" name="Google Shape;206;p34"/>
          <p:cNvGrpSpPr/>
          <p:nvPr/>
        </p:nvGrpSpPr>
        <p:grpSpPr>
          <a:xfrm>
            <a:off x="7219860" y="3943357"/>
            <a:ext cx="1103279" cy="726165"/>
            <a:chOff x="6975675" y="3431825"/>
            <a:chExt cx="2225700" cy="1222500"/>
          </a:xfrm>
        </p:grpSpPr>
        <p:sp>
          <p:nvSpPr>
            <p:cNvPr id="207" name="Google Shape;207;p34"/>
            <p:cNvSpPr/>
            <p:nvPr/>
          </p:nvSpPr>
          <p:spPr>
            <a:xfrm>
              <a:off x="6975675" y="3431825"/>
              <a:ext cx="2225700" cy="1222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8" name="Google Shape;208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85914" y="3517400"/>
              <a:ext cx="1875910" cy="10513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" name="Google Shape;209;p34"/>
          <p:cNvPicPr preferRelativeResize="0"/>
          <p:nvPr/>
        </p:nvPicPr>
        <p:blipFill rotWithShape="1">
          <a:blip r:embed="rId5">
            <a:alphaModFix/>
          </a:blip>
          <a:srcRect b="0" l="-6450" r="6449" t="0"/>
          <a:stretch/>
        </p:blipFill>
        <p:spPr>
          <a:xfrm>
            <a:off x="530825" y="1156100"/>
            <a:ext cx="3727200" cy="3727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0" name="Google Shape;21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8150" y="1200150"/>
            <a:ext cx="2743200" cy="2743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Ценовая стратегия</a:t>
            </a:r>
            <a:endParaRPr/>
          </a:p>
        </p:txBody>
      </p:sp>
      <p:sp>
        <p:nvSpPr>
          <p:cNvPr id="910" name="Google Shape;910;p1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>
                <a:solidFill>
                  <a:schemeClr val="dk1"/>
                </a:solidFill>
              </a:rPr>
              <a:t>Изначально - стратегия “снятия сливок”, так как продукция компании “Бери заряд” не имела аналогов на рынке.</a:t>
            </a:r>
            <a:endParaRPr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>
                <a:solidFill>
                  <a:schemeClr val="dk1"/>
                </a:solidFill>
              </a:rPr>
              <a:t>Сейчас, несмотря на наличие конкурентов, компания сохраняет высокие тарифы за счет географического превосходства. Но компания ввела подписки на более долгий периоде пользования, где предлагает более выгодную цену.</a:t>
            </a:r>
            <a:endParaRPr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>
                <a:solidFill>
                  <a:schemeClr val="dk1"/>
                </a:solidFill>
              </a:rPr>
              <a:t>В будущем мы предлагаем компании вводить акционные предложения и немного снизить цены для того, чтобы большее количество клиентов использовали продукцию на постоянной основе, а не в качестве разового использования.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1" name="Google Shape;911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2926" y="3804700"/>
            <a:ext cx="1749376" cy="133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Покупательная способность </a:t>
            </a:r>
            <a:endParaRPr/>
          </a:p>
        </p:txBody>
      </p:sp>
      <p:pic>
        <p:nvPicPr>
          <p:cNvPr descr="Диаграмма ответов в Формах. Вопрос: Как изменилось состояние доходов вашей семьи за последние полгода?. Количество ответов: 10 ответов." id="917" name="Google Shape;917;p116" title="Как изменилось состояние доходов вашей семьи за последние полгода?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0125"/>
            <a:ext cx="9144003" cy="3848694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116"/>
          <p:cNvSpPr/>
          <p:nvPr/>
        </p:nvSpPr>
        <p:spPr>
          <a:xfrm>
            <a:off x="311700" y="1775300"/>
            <a:ext cx="848400" cy="26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Покупательная способность</a:t>
            </a:r>
            <a:endParaRPr/>
          </a:p>
        </p:txBody>
      </p:sp>
      <p:sp>
        <p:nvSpPr>
          <p:cNvPr id="924" name="Google Shape;924;p117"/>
          <p:cNvSpPr/>
          <p:nvPr/>
        </p:nvSpPr>
        <p:spPr>
          <a:xfrm>
            <a:off x="405125" y="1775300"/>
            <a:ext cx="848400" cy="26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Диаграмма ответов в Формах. Вопрос: Если состояние доходов вашей семьи снизилось, то насколько?. Количество ответов: 1 ответ." id="925" name="Google Shape;925;p117" title="Если состояние доходов вашей семьи снизилось, то насколько?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3775"/>
            <a:ext cx="9081626" cy="3822444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117"/>
          <p:cNvSpPr/>
          <p:nvPr/>
        </p:nvSpPr>
        <p:spPr>
          <a:xfrm>
            <a:off x="311700" y="1775300"/>
            <a:ext cx="848400" cy="26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Покупательная способность</a:t>
            </a:r>
            <a:endParaRPr/>
          </a:p>
        </p:txBody>
      </p:sp>
      <p:sp>
        <p:nvSpPr>
          <p:cNvPr id="932" name="Google Shape;932;p118"/>
          <p:cNvSpPr/>
          <p:nvPr/>
        </p:nvSpPr>
        <p:spPr>
          <a:xfrm>
            <a:off x="405125" y="1775300"/>
            <a:ext cx="848400" cy="26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Диаграмма ответов в Формах. Вопрос: Имеете ли вы личные доходы?. Количество ответов: 10 ответов." id="933" name="Google Shape;933;p118" title="Имеете ли вы личные доходы?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0125"/>
            <a:ext cx="9144003" cy="3848694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18"/>
          <p:cNvSpPr/>
          <p:nvPr/>
        </p:nvSpPr>
        <p:spPr>
          <a:xfrm>
            <a:off x="311700" y="1775300"/>
            <a:ext cx="848400" cy="26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Покупательная способность</a:t>
            </a:r>
            <a:endParaRPr/>
          </a:p>
        </p:txBody>
      </p:sp>
      <p:sp>
        <p:nvSpPr>
          <p:cNvPr id="940" name="Google Shape;940;p119"/>
          <p:cNvSpPr/>
          <p:nvPr/>
        </p:nvSpPr>
        <p:spPr>
          <a:xfrm>
            <a:off x="405125" y="1775300"/>
            <a:ext cx="848400" cy="26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Диаграмма ответов в Формах. Вопрос: На сколько больше ваша семья стала тратить денег на товары первой необходимости?. Количество ответов: 10 ответов." id="941" name="Google Shape;941;p119" title="На сколько больше ваша семья стала тратить денег на товары первой необходимости?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0125"/>
            <a:ext cx="9144003" cy="3848694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119"/>
          <p:cNvSpPr/>
          <p:nvPr/>
        </p:nvSpPr>
        <p:spPr>
          <a:xfrm>
            <a:off x="311700" y="1775300"/>
            <a:ext cx="848400" cy="26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Покупательная способность</a:t>
            </a:r>
            <a:endParaRPr/>
          </a:p>
        </p:txBody>
      </p:sp>
      <p:sp>
        <p:nvSpPr>
          <p:cNvPr id="948" name="Google Shape;948;p120"/>
          <p:cNvSpPr/>
          <p:nvPr/>
        </p:nvSpPr>
        <p:spPr>
          <a:xfrm>
            <a:off x="405125" y="1775300"/>
            <a:ext cx="848400" cy="26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Диаграмма ответов в Формах. Вопрос: Какую часть своего дохода вы откладываете?. Количество ответов: 10 ответов." id="949" name="Google Shape;949;p120" title="Какую часть своего дохода вы откладываете?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0125"/>
            <a:ext cx="9144003" cy="3848694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120"/>
          <p:cNvSpPr/>
          <p:nvPr/>
        </p:nvSpPr>
        <p:spPr>
          <a:xfrm>
            <a:off x="311700" y="1775300"/>
            <a:ext cx="848400" cy="26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Покупательная способность </a:t>
            </a:r>
            <a:endParaRPr/>
          </a:p>
        </p:txBody>
      </p:sp>
      <p:sp>
        <p:nvSpPr>
          <p:cNvPr id="956" name="Google Shape;956;p121"/>
          <p:cNvSpPr/>
          <p:nvPr/>
        </p:nvSpPr>
        <p:spPr>
          <a:xfrm>
            <a:off x="405125" y="1775300"/>
            <a:ext cx="848400" cy="26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Диаграмма ответов в Формах. Вопрос: Снизились ли расходы на ваши потребности?. Количество ответов: 10 ответов." id="957" name="Google Shape;957;p121" title="Снизились ли расходы на ваши потребности?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0125"/>
            <a:ext cx="9144003" cy="3848694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121"/>
          <p:cNvSpPr/>
          <p:nvPr/>
        </p:nvSpPr>
        <p:spPr>
          <a:xfrm>
            <a:off x="311700" y="1775300"/>
            <a:ext cx="848400" cy="26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1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520"/>
              <a:t>Ценообразование</a:t>
            </a:r>
            <a:endParaRPr sz="2520"/>
          </a:p>
        </p:txBody>
      </p:sp>
      <p:sp>
        <p:nvSpPr>
          <p:cNvPr id="964" name="Google Shape;964;p1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Издержкоориентированный подход:</a:t>
            </a:r>
            <a:endParaRPr b="1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Определение цены на основе издержек производства и предоставления услуги аренды повербанков.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Сначала необходимо оценить все затраты, связанные с обеспечением услуги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К издержкам добавляется желаемая прибыльная наценка и получается цена продажи услуги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65" name="Google Shape;965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2926" y="3804700"/>
            <a:ext cx="1749376" cy="133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23"/>
          <p:cNvSpPr txBox="1"/>
          <p:nvPr>
            <p:ph type="title"/>
          </p:nvPr>
        </p:nvSpPr>
        <p:spPr>
          <a:xfrm>
            <a:off x="3879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Ценообразование</a:t>
            </a:r>
            <a:endParaRPr/>
          </a:p>
        </p:txBody>
      </p:sp>
      <p:sp>
        <p:nvSpPr>
          <p:cNvPr id="971" name="Google Shape;971;p1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Конкурентноориентированный подход</a:t>
            </a:r>
            <a:endParaRPr b="1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>
                <a:solidFill>
                  <a:schemeClr val="dk1"/>
                </a:solidFill>
              </a:rPr>
              <a:t>Исследование конкурентов</a:t>
            </a:r>
            <a:endParaRPr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>
                <a:solidFill>
                  <a:schemeClr val="dk1"/>
                </a:solidFill>
              </a:rPr>
              <a:t>Определение уникальных преимуществ </a:t>
            </a:r>
            <a:endParaRPr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>
                <a:solidFill>
                  <a:schemeClr val="dk1"/>
                </a:solidFill>
              </a:rPr>
              <a:t>Установка конкурентоспособных цен</a:t>
            </a:r>
            <a:endParaRPr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>
                <a:solidFill>
                  <a:schemeClr val="dk1"/>
                </a:solidFill>
              </a:rPr>
              <a:t>Разработка гибких тарифных планов </a:t>
            </a:r>
            <a:endParaRPr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>
                <a:solidFill>
                  <a:schemeClr val="dk1"/>
                </a:solidFill>
              </a:rPr>
              <a:t>Мониторинг рыночной ситуации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72" name="Google Shape;972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2926" y="3804700"/>
            <a:ext cx="1749376" cy="133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Ценообразование</a:t>
            </a:r>
            <a:endParaRPr/>
          </a:p>
        </p:txBody>
      </p:sp>
      <p:sp>
        <p:nvSpPr>
          <p:cNvPr id="978" name="Google Shape;978;p124"/>
          <p:cNvSpPr txBox="1"/>
          <p:nvPr>
            <p:ph idx="1" type="body"/>
          </p:nvPr>
        </p:nvSpPr>
        <p:spPr>
          <a:xfrm>
            <a:off x="311700" y="1168200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Спросоориентированный подход</a:t>
            </a:r>
            <a:endParaRPr b="1">
              <a:solidFill>
                <a:srgbClr val="000000"/>
              </a:solidFill>
            </a:endParaRPr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ru">
                <a:solidFill>
                  <a:schemeClr val="dk1"/>
                </a:solidFill>
              </a:rPr>
              <a:t>Исследование спроса</a:t>
            </a:r>
            <a:endParaRPr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ru">
                <a:solidFill>
                  <a:schemeClr val="dk1"/>
                </a:solidFill>
              </a:rPr>
              <a:t>Сегментация клиентской базы</a:t>
            </a:r>
            <a:endParaRPr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ru">
                <a:solidFill>
                  <a:srgbClr val="000000"/>
                </a:solidFill>
              </a:rPr>
              <a:t>Подгонка цен</a:t>
            </a:r>
            <a:endParaRPr>
              <a:solidFill>
                <a:srgbClr val="000000"/>
              </a:solidFill>
            </a:endParaRPr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ru">
                <a:solidFill>
                  <a:srgbClr val="000000"/>
                </a:solidFill>
              </a:rPr>
              <a:t>Управление предложением </a:t>
            </a:r>
            <a:endParaRPr>
              <a:solidFill>
                <a:srgbClr val="000000"/>
              </a:solidFill>
            </a:endParaRPr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ru">
                <a:solidFill>
                  <a:srgbClr val="000000"/>
                </a:solidFill>
              </a:rPr>
              <a:t>Мониторинг изменений в спросе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79" name="Google Shape;979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2926" y="3804700"/>
            <a:ext cx="1749376" cy="133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